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51" r:id="rId1"/>
  </p:sldMasterIdLst>
  <p:notesMasterIdLst>
    <p:notesMasterId r:id="rId22"/>
  </p:notesMasterIdLst>
  <p:sldIdLst>
    <p:sldId id="378" r:id="rId2"/>
    <p:sldId id="380" r:id="rId3"/>
    <p:sldId id="381" r:id="rId4"/>
    <p:sldId id="391" r:id="rId5"/>
    <p:sldId id="395" r:id="rId6"/>
    <p:sldId id="383" r:id="rId7"/>
    <p:sldId id="384" r:id="rId8"/>
    <p:sldId id="393" r:id="rId9"/>
    <p:sldId id="397" r:id="rId10"/>
    <p:sldId id="396" r:id="rId11"/>
    <p:sldId id="392" r:id="rId12"/>
    <p:sldId id="398" r:id="rId13"/>
    <p:sldId id="385" r:id="rId14"/>
    <p:sldId id="389" r:id="rId15"/>
    <p:sldId id="386" r:id="rId16"/>
    <p:sldId id="387" r:id="rId17"/>
    <p:sldId id="394" r:id="rId18"/>
    <p:sldId id="399" r:id="rId19"/>
    <p:sldId id="388" r:id="rId20"/>
    <p:sldId id="390" r:id="rId21"/>
  </p:sldIdLst>
  <p:sldSz cx="12192000" cy="6858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Montserrat" panose="020B0604020202020204" charset="-52"/>
      <p:regular r:id="rId27"/>
      <p:bold r:id="rId28"/>
      <p:italic r:id="rId29"/>
    </p:embeddedFont>
    <p:embeddedFont>
      <p:font typeface="Corbel" panose="020B0503020204020204" pitchFamily="34" charset="0"/>
      <p:regular r:id="rId30"/>
      <p:bold r:id="rId31"/>
      <p:italic r:id="rId32"/>
      <p:boldItalic r:id="rId33"/>
    </p:embeddedFont>
    <p:embeddedFont>
      <p:font typeface="맑은 고딕" panose="020B0503020000020004" pitchFamily="34" charset="-127"/>
      <p:regular r:id="rId34"/>
      <p:bold r:id="rId35"/>
    </p:embeddedFont>
  </p:embeddedFontLst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97" userDrawn="1">
          <p15:clr>
            <a:srgbClr val="A4A3A4"/>
          </p15:clr>
        </p15:guide>
        <p15:guide id="2" pos="6992" userDrawn="1">
          <p15:clr>
            <a:srgbClr val="A4A3A4"/>
          </p15:clr>
        </p15:guide>
        <p15:guide id="3" orient="horz" pos="935" userDrawn="1">
          <p15:clr>
            <a:srgbClr val="A4A3A4"/>
          </p15:clr>
        </p15:guide>
        <p15:guide id="4" orient="horz" pos="3861" userDrawn="1">
          <p15:clr>
            <a:srgbClr val="A4A3A4"/>
          </p15:clr>
        </p15:guide>
        <p15:guide id="5" orient="horz" pos="595" userDrawn="1">
          <p15:clr>
            <a:srgbClr val="A4A3A4"/>
          </p15:clr>
        </p15:guide>
        <p15:guide id="6" orient="horz" pos="618" userDrawn="1">
          <p15:clr>
            <a:srgbClr val="A4A3A4"/>
          </p15:clr>
        </p15:guide>
        <p15:guide id="7" pos="73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97DF"/>
    <a:srgbClr val="E1E1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5982"/>
  </p:normalViewPr>
  <p:slideViewPr>
    <p:cSldViewPr snapToGrid="0">
      <p:cViewPr varScale="1">
        <p:scale>
          <a:sx n="94" d="100"/>
          <a:sy n="94" d="100"/>
        </p:scale>
        <p:origin x="106" y="154"/>
      </p:cViewPr>
      <p:guideLst>
        <p:guide pos="597"/>
        <p:guide pos="6992"/>
        <p:guide orient="horz" pos="935"/>
        <p:guide orient="horz" pos="3861"/>
        <p:guide orient="horz" pos="595"/>
        <p:guide orient="horz" pos="618"/>
        <p:guide pos="73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9D1EE2-EA5A-415C-AB70-FE4197719002}" type="datetimeFigureOut">
              <a:rPr lang="ru-RU" smtClean="0"/>
              <a:t>12.02.2026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2C250F-3AE0-431E-A9EE-EEA999FFE8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224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DED1AA0-A141-583B-53AA-54ED3937D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BD065-BB1D-664F-ADA1-98517FFC72F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5F58672-6F5F-E642-324E-21DE144051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9896"/>
            <a:ext cx="6169152" cy="6897792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074AE6B4-BCCC-A3A4-3CFA-2357A9004B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50194"/>
          <a:stretch/>
        </p:blipFill>
        <p:spPr>
          <a:xfrm>
            <a:off x="9348717" y="363540"/>
            <a:ext cx="2462828" cy="453319"/>
          </a:xfrm>
          <a:prstGeom prst="rect">
            <a:avLst/>
          </a:prstGeom>
        </p:spPr>
      </p:pic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55D3D5DF-EC85-74D9-8C97-A98F4A37DEB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2943780"/>
            <a:ext cx="4908550" cy="1077218"/>
          </a:xfrm>
        </p:spPr>
        <p:txBody>
          <a:bodyPr>
            <a:normAutofit/>
          </a:bodyPr>
          <a:lstStyle>
            <a:lvl1pPr>
              <a:defRPr sz="3200" b="0">
                <a:solidFill>
                  <a:srgbClr val="696A6C"/>
                </a:solidFill>
              </a:defRPr>
            </a:lvl1pPr>
          </a:lstStyle>
          <a:p>
            <a:pPr lvl="0"/>
            <a:r>
              <a:rPr lang="ru-RU" dirty="0"/>
              <a:t>НАЗВАНИЕ</a:t>
            </a:r>
            <a:br>
              <a:rPr lang="ru-RU" dirty="0"/>
            </a:br>
            <a:r>
              <a:rPr lang="ru-RU" dirty="0"/>
              <a:t>ПРЕЗЕНТАЦИИ</a:t>
            </a:r>
          </a:p>
        </p:txBody>
      </p:sp>
    </p:spTree>
    <p:extLst>
      <p:ext uri="{BB962C8B-B14F-4D97-AF65-F5344CB8AC3E}">
        <p14:creationId xmlns:p14="http://schemas.microsoft.com/office/powerpoint/2010/main" val="16658376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,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FCA97F5-5EBD-323D-3320-EFEB7A5C5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BD065-BB1D-664F-ADA1-98517FFC72F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="" xmlns:a16="http://schemas.microsoft.com/office/drawing/2014/main" id="{E7415884-8912-A892-A4E9-F191CAC5C9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39587"/>
            <a:ext cx="6255050" cy="609577"/>
          </a:xfrm>
        </p:spPr>
        <p:txBody>
          <a:bodyPr anchor="t">
            <a:normAutofit/>
          </a:bodyPr>
          <a:lstStyle>
            <a:lvl1pPr>
              <a:defRPr sz="2400" b="0">
                <a:solidFill>
                  <a:srgbClr val="696A6C"/>
                </a:solidFill>
              </a:defRPr>
            </a:lvl1pPr>
          </a:lstStyle>
          <a:p>
            <a:r>
              <a:rPr lang="ru-RU" dirty="0"/>
              <a:t>Название темы</a:t>
            </a:r>
          </a:p>
        </p:txBody>
      </p:sp>
      <p:cxnSp>
        <p:nvCxnSpPr>
          <p:cNvPr id="2" name="Straight Connector 14">
            <a:extLst>
              <a:ext uri="{FF2B5EF4-FFF2-40B4-BE49-F238E27FC236}">
                <a16:creationId xmlns="" xmlns:a16="http://schemas.microsoft.com/office/drawing/2014/main" id="{763B3588-FA0F-F00C-1ED7-06CE0C1634D1}"/>
              </a:ext>
            </a:extLst>
          </p:cNvPr>
          <p:cNvCxnSpPr>
            <a:cxnSpLocks/>
          </p:cNvCxnSpPr>
          <p:nvPr userDrawn="1"/>
        </p:nvCxnSpPr>
        <p:spPr>
          <a:xfrm>
            <a:off x="608034" y="960940"/>
            <a:ext cx="11208060" cy="0"/>
          </a:xfrm>
          <a:prstGeom prst="line">
            <a:avLst/>
          </a:prstGeom>
          <a:noFill/>
          <a:ln w="44450" cap="flat">
            <a:solidFill>
              <a:srgbClr val="5495D5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0D95E3F-AC4E-5556-6CB2-7A83B659CF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0235" b="50407"/>
          <a:stretch/>
        </p:blipFill>
        <p:spPr>
          <a:xfrm>
            <a:off x="11405186" y="328175"/>
            <a:ext cx="555009" cy="514653"/>
          </a:xfrm>
          <a:prstGeom prst="rect">
            <a:avLst/>
          </a:prstGeom>
        </p:spPr>
      </p:pic>
      <p:sp>
        <p:nvSpPr>
          <p:cNvPr id="5" name="Текст 7">
            <a:extLst>
              <a:ext uri="{FF2B5EF4-FFF2-40B4-BE49-F238E27FC236}">
                <a16:creationId xmlns="" xmlns:a16="http://schemas.microsoft.com/office/drawing/2014/main" id="{46484043-64AD-E330-5FE2-DD0BE50B4B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0863" y="1287463"/>
            <a:ext cx="9559052" cy="4559545"/>
          </a:xfrm>
        </p:spPr>
        <p:txBody>
          <a:bodyPr/>
          <a:lstStyle>
            <a:lvl1pPr>
              <a:defRPr b="0">
                <a:solidFill>
                  <a:srgbClr val="696A6C"/>
                </a:solidFill>
              </a:defRPr>
            </a:lvl1pPr>
            <a:lvl2pPr marL="11113" indent="0">
              <a:tabLst/>
              <a:defRPr>
                <a:solidFill>
                  <a:schemeClr val="tx1"/>
                </a:solidFill>
              </a:defRPr>
            </a:lvl2pPr>
            <a:lvl3pPr marL="52388" indent="0">
              <a:tabLst/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94401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с булит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FCA97F5-5EBD-323D-3320-EFEB7A5C5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BD065-BB1D-664F-ADA1-98517FFC72F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Текст 7">
            <a:extLst>
              <a:ext uri="{FF2B5EF4-FFF2-40B4-BE49-F238E27FC236}">
                <a16:creationId xmlns="" xmlns:a16="http://schemas.microsoft.com/office/drawing/2014/main" id="{B997BF21-8FCC-1295-7013-B66F4055FA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1071" y="2064453"/>
            <a:ext cx="5858540" cy="1235428"/>
          </a:xfrm>
        </p:spPr>
        <p:txBody>
          <a:bodyPr/>
          <a:lstStyle>
            <a:lvl1pPr>
              <a:defRPr b="0">
                <a:solidFill>
                  <a:srgbClr val="696A6C"/>
                </a:solidFill>
              </a:defRPr>
            </a:lvl1pPr>
            <a:lvl2pPr marL="11113" indent="0">
              <a:tabLst/>
              <a:defRPr>
                <a:solidFill>
                  <a:schemeClr val="tx1"/>
                </a:solidFill>
              </a:defRPr>
            </a:lvl2pPr>
            <a:lvl3pPr marL="52388" indent="0">
              <a:tabLst/>
              <a:defRPr>
                <a:solidFill>
                  <a:schemeClr val="tx1"/>
                </a:solidFill>
              </a:defRPr>
            </a:lvl3pPr>
          </a:lstStyle>
          <a:p>
            <a:pPr lvl="1"/>
            <a:r>
              <a:rPr lang="en" dirty="0"/>
              <a:t>Lorem ipsum dolor sit </a:t>
            </a:r>
            <a:r>
              <a:rPr lang="en" dirty="0" err="1"/>
              <a:t>amet</a:t>
            </a:r>
            <a:r>
              <a:rPr lang="en" dirty="0"/>
              <a:t>, </a:t>
            </a:r>
            <a:r>
              <a:rPr lang="en" dirty="0" err="1"/>
              <a:t>consectetur</a:t>
            </a:r>
            <a:r>
              <a:rPr lang="en" dirty="0"/>
              <a:t> </a:t>
            </a:r>
            <a:r>
              <a:rPr lang="en" dirty="0" err="1"/>
              <a:t>adipiscing</a:t>
            </a:r>
            <a:r>
              <a:rPr lang="en" dirty="0"/>
              <a:t> </a:t>
            </a:r>
            <a:r>
              <a:rPr lang="en" dirty="0" err="1"/>
              <a:t>elit</a:t>
            </a:r>
            <a:r>
              <a:rPr lang="en" dirty="0"/>
              <a:t>. Donec </a:t>
            </a:r>
            <a:r>
              <a:rPr lang="en" dirty="0" err="1"/>
              <a:t>ullamcorper</a:t>
            </a:r>
            <a:r>
              <a:rPr lang="en" dirty="0"/>
              <a:t> </a:t>
            </a:r>
            <a:r>
              <a:rPr lang="en" dirty="0" err="1"/>
              <a:t>felis</a:t>
            </a:r>
            <a:r>
              <a:rPr lang="en" dirty="0"/>
              <a:t> </a:t>
            </a:r>
            <a:r>
              <a:rPr lang="en" dirty="0" err="1"/>
              <a:t>quam</a:t>
            </a:r>
            <a:r>
              <a:rPr lang="en" dirty="0"/>
              <a:t>, in </a:t>
            </a:r>
            <a:r>
              <a:rPr lang="en" dirty="0" err="1"/>
              <a:t>consequat</a:t>
            </a:r>
            <a:r>
              <a:rPr lang="en" dirty="0"/>
              <a:t> </a:t>
            </a:r>
            <a:r>
              <a:rPr lang="en" dirty="0" err="1"/>
              <a:t>sem</a:t>
            </a:r>
            <a:r>
              <a:rPr lang="en" dirty="0"/>
              <a:t> pharetra </a:t>
            </a:r>
            <a:r>
              <a:rPr lang="en" dirty="0" err="1"/>
              <a:t>eu</a:t>
            </a:r>
            <a:r>
              <a:rPr lang="en" dirty="0"/>
              <a:t>. </a:t>
            </a:r>
            <a:r>
              <a:rPr lang="en" dirty="0" err="1"/>
              <a:t>Nullam</a:t>
            </a:r>
            <a:r>
              <a:rPr lang="en" dirty="0"/>
              <a:t> </a:t>
            </a:r>
            <a:r>
              <a:rPr lang="en" dirty="0" err="1"/>
              <a:t>quis</a:t>
            </a:r>
            <a:r>
              <a:rPr lang="en" dirty="0"/>
              <a:t> </a:t>
            </a:r>
            <a:r>
              <a:rPr lang="en" dirty="0" err="1"/>
              <a:t>justo</a:t>
            </a:r>
            <a:r>
              <a:rPr lang="en" dirty="0"/>
              <a:t> </a:t>
            </a:r>
            <a:r>
              <a:rPr lang="en" dirty="0" err="1"/>
              <a:t>quis</a:t>
            </a:r>
            <a:r>
              <a:rPr lang="en" dirty="0"/>
              <a:t> ex </a:t>
            </a:r>
            <a:r>
              <a:rPr lang="en" dirty="0" err="1"/>
              <a:t>hendrerit</a:t>
            </a:r>
            <a:r>
              <a:rPr lang="en" dirty="0"/>
              <a:t> gravida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FA04768D-1AF9-D2DA-4AF4-3BBC404037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39587"/>
            <a:ext cx="6255050" cy="609577"/>
          </a:xfrm>
        </p:spPr>
        <p:txBody>
          <a:bodyPr anchor="t">
            <a:normAutofit/>
          </a:bodyPr>
          <a:lstStyle>
            <a:lvl1pPr>
              <a:defRPr sz="2800" b="0" i="0">
                <a:solidFill>
                  <a:srgbClr val="696A6C"/>
                </a:solidFill>
                <a:latin typeface="Montserrat" pitchFamily="2" charset="0"/>
              </a:defRPr>
            </a:lvl1pPr>
          </a:lstStyle>
          <a:p>
            <a:r>
              <a:rPr lang="ru-RU" dirty="0"/>
              <a:t>Название темы</a:t>
            </a:r>
          </a:p>
        </p:txBody>
      </p:sp>
      <p:cxnSp>
        <p:nvCxnSpPr>
          <p:cNvPr id="2" name="Straight Connector 14">
            <a:extLst>
              <a:ext uri="{FF2B5EF4-FFF2-40B4-BE49-F238E27FC236}">
                <a16:creationId xmlns="" xmlns:a16="http://schemas.microsoft.com/office/drawing/2014/main" id="{74F18938-A62C-7463-71CF-73E6F8A04CDD}"/>
              </a:ext>
            </a:extLst>
          </p:cNvPr>
          <p:cNvCxnSpPr>
            <a:cxnSpLocks/>
          </p:cNvCxnSpPr>
          <p:nvPr userDrawn="1"/>
        </p:nvCxnSpPr>
        <p:spPr>
          <a:xfrm>
            <a:off x="608034" y="960940"/>
            <a:ext cx="11208060" cy="0"/>
          </a:xfrm>
          <a:prstGeom prst="line">
            <a:avLst/>
          </a:prstGeom>
          <a:noFill/>
          <a:ln w="44450" cap="flat">
            <a:solidFill>
              <a:srgbClr val="5495D5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4" name="Picture 2">
            <a:extLst>
              <a:ext uri="{FF2B5EF4-FFF2-40B4-BE49-F238E27FC236}">
                <a16:creationId xmlns="" xmlns:a16="http://schemas.microsoft.com/office/drawing/2014/main" id="{2BA599F0-B016-5C5C-AE58-5DBD6BC533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0235" b="50407"/>
          <a:stretch/>
        </p:blipFill>
        <p:spPr>
          <a:xfrm>
            <a:off x="11405186" y="328175"/>
            <a:ext cx="555009" cy="514653"/>
          </a:xfrm>
          <a:prstGeom prst="rect">
            <a:avLst/>
          </a:prstGeom>
        </p:spPr>
      </p:pic>
      <p:sp>
        <p:nvSpPr>
          <p:cNvPr id="13" name="Текст 7">
            <a:extLst>
              <a:ext uri="{FF2B5EF4-FFF2-40B4-BE49-F238E27FC236}">
                <a16:creationId xmlns="" xmlns:a16="http://schemas.microsoft.com/office/drawing/2014/main" id="{6C06AA9D-33BF-E8B5-F0F8-2E2E715DCFE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1071" y="3429001"/>
            <a:ext cx="5858540" cy="1246496"/>
          </a:xfrm>
        </p:spPr>
        <p:txBody>
          <a:bodyPr/>
          <a:lstStyle>
            <a:lvl1pPr>
              <a:defRPr b="0">
                <a:solidFill>
                  <a:srgbClr val="696A6C"/>
                </a:solidFill>
              </a:defRPr>
            </a:lvl1pPr>
            <a:lvl2pPr marL="11113" indent="0">
              <a:tabLst/>
              <a:defRPr>
                <a:solidFill>
                  <a:schemeClr val="tx1"/>
                </a:solidFill>
              </a:defRPr>
            </a:lvl2pPr>
            <a:lvl3pPr marL="52388" indent="0">
              <a:tabLst/>
              <a:defRPr>
                <a:solidFill>
                  <a:schemeClr val="tx1"/>
                </a:solidFill>
              </a:defRPr>
            </a:lvl3pPr>
          </a:lstStyle>
          <a:p>
            <a:pPr lvl="1"/>
            <a:r>
              <a:rPr lang="en" dirty="0"/>
              <a:t>Lorem ipsum dolor sit </a:t>
            </a:r>
            <a:r>
              <a:rPr lang="en" dirty="0" err="1"/>
              <a:t>amet</a:t>
            </a:r>
            <a:r>
              <a:rPr lang="en" dirty="0"/>
              <a:t>, </a:t>
            </a:r>
            <a:r>
              <a:rPr lang="en" dirty="0" err="1"/>
              <a:t>consectetur</a:t>
            </a:r>
            <a:r>
              <a:rPr lang="en" dirty="0"/>
              <a:t> </a:t>
            </a:r>
            <a:r>
              <a:rPr lang="en" dirty="0" err="1"/>
              <a:t>adipiscing</a:t>
            </a:r>
            <a:r>
              <a:rPr lang="en" dirty="0"/>
              <a:t> </a:t>
            </a:r>
            <a:r>
              <a:rPr lang="en" dirty="0" err="1"/>
              <a:t>elit</a:t>
            </a:r>
            <a:r>
              <a:rPr lang="en" dirty="0"/>
              <a:t>. Donec </a:t>
            </a:r>
            <a:r>
              <a:rPr lang="en" dirty="0" err="1"/>
              <a:t>ullamcorper</a:t>
            </a:r>
            <a:r>
              <a:rPr lang="en" dirty="0"/>
              <a:t> </a:t>
            </a:r>
            <a:r>
              <a:rPr lang="en" dirty="0" err="1"/>
              <a:t>felis</a:t>
            </a:r>
            <a:r>
              <a:rPr lang="en" dirty="0"/>
              <a:t> </a:t>
            </a:r>
            <a:r>
              <a:rPr lang="en" dirty="0" err="1"/>
              <a:t>quam</a:t>
            </a:r>
            <a:r>
              <a:rPr lang="en" dirty="0"/>
              <a:t>, in </a:t>
            </a:r>
            <a:r>
              <a:rPr lang="en" dirty="0" err="1"/>
              <a:t>consequat</a:t>
            </a:r>
            <a:r>
              <a:rPr lang="en" dirty="0"/>
              <a:t> </a:t>
            </a:r>
            <a:r>
              <a:rPr lang="en" dirty="0" err="1"/>
              <a:t>sem</a:t>
            </a:r>
            <a:r>
              <a:rPr lang="en" dirty="0"/>
              <a:t> pharetra </a:t>
            </a:r>
            <a:r>
              <a:rPr lang="en" dirty="0" err="1"/>
              <a:t>eu</a:t>
            </a:r>
            <a:r>
              <a:rPr lang="en" dirty="0"/>
              <a:t>. </a:t>
            </a:r>
            <a:r>
              <a:rPr lang="en" dirty="0" err="1"/>
              <a:t>Nullam</a:t>
            </a:r>
            <a:r>
              <a:rPr lang="en" dirty="0"/>
              <a:t> </a:t>
            </a:r>
            <a:r>
              <a:rPr lang="en" dirty="0" err="1"/>
              <a:t>quis</a:t>
            </a:r>
            <a:r>
              <a:rPr lang="en" dirty="0"/>
              <a:t> </a:t>
            </a:r>
            <a:r>
              <a:rPr lang="en" dirty="0" err="1"/>
              <a:t>justo</a:t>
            </a:r>
            <a:r>
              <a:rPr lang="en" dirty="0"/>
              <a:t> </a:t>
            </a:r>
            <a:r>
              <a:rPr lang="en" dirty="0" err="1"/>
              <a:t>quis</a:t>
            </a:r>
            <a:r>
              <a:rPr lang="en" dirty="0"/>
              <a:t> ex </a:t>
            </a:r>
            <a:r>
              <a:rPr lang="en" dirty="0" err="1"/>
              <a:t>hendrerit</a:t>
            </a:r>
            <a:r>
              <a:rPr lang="en" dirty="0"/>
              <a:t> gravida</a:t>
            </a:r>
          </a:p>
        </p:txBody>
      </p:sp>
      <p:sp>
        <p:nvSpPr>
          <p:cNvPr id="14" name="Текст 7">
            <a:extLst>
              <a:ext uri="{FF2B5EF4-FFF2-40B4-BE49-F238E27FC236}">
                <a16:creationId xmlns="" xmlns:a16="http://schemas.microsoft.com/office/drawing/2014/main" id="{CE0B55C0-7844-EE5B-69B2-9C93F88FD0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1071" y="4932581"/>
            <a:ext cx="5858540" cy="1246496"/>
          </a:xfrm>
        </p:spPr>
        <p:txBody>
          <a:bodyPr/>
          <a:lstStyle>
            <a:lvl1pPr>
              <a:defRPr b="0">
                <a:solidFill>
                  <a:srgbClr val="696A6C"/>
                </a:solidFill>
              </a:defRPr>
            </a:lvl1pPr>
            <a:lvl2pPr marL="11113" indent="0">
              <a:tabLst/>
              <a:defRPr>
                <a:solidFill>
                  <a:schemeClr val="tx1"/>
                </a:solidFill>
              </a:defRPr>
            </a:lvl2pPr>
            <a:lvl3pPr marL="52388" indent="0">
              <a:tabLst/>
              <a:defRPr>
                <a:solidFill>
                  <a:schemeClr val="tx1"/>
                </a:solidFill>
              </a:defRPr>
            </a:lvl3pPr>
          </a:lstStyle>
          <a:p>
            <a:pPr lvl="1"/>
            <a:r>
              <a:rPr lang="en" dirty="0"/>
              <a:t>Lorem ipsum dolor sit </a:t>
            </a:r>
            <a:r>
              <a:rPr lang="en" dirty="0" err="1"/>
              <a:t>amet</a:t>
            </a:r>
            <a:r>
              <a:rPr lang="en" dirty="0"/>
              <a:t>, </a:t>
            </a:r>
            <a:r>
              <a:rPr lang="en" dirty="0" err="1"/>
              <a:t>consectetur</a:t>
            </a:r>
            <a:r>
              <a:rPr lang="en" dirty="0"/>
              <a:t> </a:t>
            </a:r>
            <a:r>
              <a:rPr lang="en" dirty="0" err="1"/>
              <a:t>adipiscing</a:t>
            </a:r>
            <a:r>
              <a:rPr lang="en" dirty="0"/>
              <a:t> </a:t>
            </a:r>
            <a:r>
              <a:rPr lang="en" dirty="0" err="1"/>
              <a:t>elit</a:t>
            </a:r>
            <a:r>
              <a:rPr lang="en" dirty="0"/>
              <a:t>. Donec </a:t>
            </a:r>
            <a:r>
              <a:rPr lang="en" dirty="0" err="1"/>
              <a:t>ullamcorper</a:t>
            </a:r>
            <a:r>
              <a:rPr lang="en" dirty="0"/>
              <a:t> </a:t>
            </a:r>
            <a:r>
              <a:rPr lang="en" dirty="0" err="1"/>
              <a:t>felis</a:t>
            </a:r>
            <a:r>
              <a:rPr lang="en" dirty="0"/>
              <a:t> </a:t>
            </a:r>
            <a:r>
              <a:rPr lang="en" dirty="0" err="1"/>
              <a:t>quam</a:t>
            </a:r>
            <a:r>
              <a:rPr lang="en" dirty="0"/>
              <a:t>, in </a:t>
            </a:r>
            <a:r>
              <a:rPr lang="en" dirty="0" err="1"/>
              <a:t>consequat</a:t>
            </a:r>
            <a:r>
              <a:rPr lang="en" dirty="0"/>
              <a:t> </a:t>
            </a:r>
            <a:r>
              <a:rPr lang="en" dirty="0" err="1"/>
              <a:t>sem</a:t>
            </a:r>
            <a:r>
              <a:rPr lang="en" dirty="0"/>
              <a:t> pharetra </a:t>
            </a:r>
            <a:r>
              <a:rPr lang="en" dirty="0" err="1"/>
              <a:t>eu</a:t>
            </a:r>
            <a:r>
              <a:rPr lang="en" dirty="0"/>
              <a:t>. </a:t>
            </a:r>
            <a:r>
              <a:rPr lang="en" dirty="0" err="1"/>
              <a:t>Nullam</a:t>
            </a:r>
            <a:r>
              <a:rPr lang="en" dirty="0"/>
              <a:t> </a:t>
            </a:r>
            <a:r>
              <a:rPr lang="en" dirty="0" err="1"/>
              <a:t>quis</a:t>
            </a:r>
            <a:r>
              <a:rPr lang="en" dirty="0"/>
              <a:t> </a:t>
            </a:r>
            <a:r>
              <a:rPr lang="en" dirty="0" err="1"/>
              <a:t>justo</a:t>
            </a:r>
            <a:r>
              <a:rPr lang="en" dirty="0"/>
              <a:t> </a:t>
            </a:r>
            <a:r>
              <a:rPr lang="en" dirty="0" err="1"/>
              <a:t>quis</a:t>
            </a:r>
            <a:r>
              <a:rPr lang="en" dirty="0"/>
              <a:t> ex </a:t>
            </a:r>
            <a:r>
              <a:rPr lang="en" dirty="0" err="1"/>
              <a:t>hendrerit</a:t>
            </a:r>
            <a:r>
              <a:rPr lang="en" dirty="0"/>
              <a:t> gravida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6FC491C6-B54C-BE55-AC52-EB3A27034316}"/>
              </a:ext>
            </a:extLst>
          </p:cNvPr>
          <p:cNvSpPr txBox="1"/>
          <p:nvPr userDrawn="1"/>
        </p:nvSpPr>
        <p:spPr>
          <a:xfrm>
            <a:off x="608035" y="1912828"/>
            <a:ext cx="438150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4197DF"/>
                </a:solidFill>
                <a:latin typeface="Montserrat" pitchFamily="2" charset="77"/>
              </a:rPr>
              <a:t>1</a:t>
            </a:r>
            <a:endParaRPr lang="x-none" sz="3600" dirty="0">
              <a:solidFill>
                <a:srgbClr val="4197DF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2BB04CEC-A141-E00E-D6E8-BC088BE1A703}"/>
              </a:ext>
            </a:extLst>
          </p:cNvPr>
          <p:cNvSpPr txBox="1"/>
          <p:nvPr userDrawn="1"/>
        </p:nvSpPr>
        <p:spPr>
          <a:xfrm>
            <a:off x="608035" y="3341336"/>
            <a:ext cx="438150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4197DF"/>
                </a:solidFill>
                <a:latin typeface="Montserrat" pitchFamily="2" charset="77"/>
              </a:rPr>
              <a:t>2</a:t>
            </a:r>
            <a:endParaRPr lang="x-none" sz="3600" dirty="0">
              <a:solidFill>
                <a:srgbClr val="4197DF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4FF57D7B-9C69-9B02-8CD4-BC5203813EB7}"/>
              </a:ext>
            </a:extLst>
          </p:cNvPr>
          <p:cNvSpPr txBox="1"/>
          <p:nvPr userDrawn="1"/>
        </p:nvSpPr>
        <p:spPr>
          <a:xfrm>
            <a:off x="608035" y="4804618"/>
            <a:ext cx="438150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4197DF"/>
                </a:solidFill>
                <a:latin typeface="Montserrat" pitchFamily="2" charset="77"/>
              </a:rPr>
              <a:t>3</a:t>
            </a:r>
            <a:endParaRPr lang="x-none" sz="3600" dirty="0">
              <a:solidFill>
                <a:srgbClr val="4197DF"/>
              </a:solidFill>
            </a:endParaRPr>
          </a:p>
        </p:txBody>
      </p:sp>
      <p:sp>
        <p:nvSpPr>
          <p:cNvPr id="20" name="Текст 7">
            <a:extLst>
              <a:ext uri="{FF2B5EF4-FFF2-40B4-BE49-F238E27FC236}">
                <a16:creationId xmlns="" xmlns:a16="http://schemas.microsoft.com/office/drawing/2014/main" id="{9A489690-449A-1B17-2071-D9770BCF3FC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8034" y="1383491"/>
            <a:ext cx="9316151" cy="368280"/>
          </a:xfrm>
        </p:spPr>
        <p:txBody>
          <a:bodyPr/>
          <a:lstStyle>
            <a:lvl1pPr>
              <a:defRPr b="0">
                <a:solidFill>
                  <a:srgbClr val="696A6C"/>
                </a:solidFill>
              </a:defRPr>
            </a:lvl1pPr>
            <a:lvl2pPr marL="11113" indent="0">
              <a:tabLst/>
              <a:defRPr>
                <a:solidFill>
                  <a:schemeClr val="tx1"/>
                </a:solidFill>
              </a:defRPr>
            </a:lvl2pPr>
            <a:lvl3pPr marL="52388" indent="0">
              <a:tabLst/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ru-RU" dirty="0"/>
              <a:t>Текст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51404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FCA97F5-5EBD-323D-3320-EFEB7A5C5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BD065-BB1D-664F-ADA1-98517FFC72F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Текст 7">
            <a:extLst>
              <a:ext uri="{FF2B5EF4-FFF2-40B4-BE49-F238E27FC236}">
                <a16:creationId xmlns="" xmlns:a16="http://schemas.microsoft.com/office/drawing/2014/main" id="{B997BF21-8FCC-1295-7013-B66F4055FA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96708" y="1598681"/>
            <a:ext cx="5744429" cy="4344919"/>
          </a:xfrm>
        </p:spPr>
        <p:txBody>
          <a:bodyPr/>
          <a:lstStyle>
            <a:lvl1pPr>
              <a:defRPr b="0">
                <a:solidFill>
                  <a:srgbClr val="696A6C"/>
                </a:solidFill>
              </a:defRPr>
            </a:lvl1pPr>
            <a:lvl2pPr marL="11113" indent="0">
              <a:tabLst/>
              <a:defRPr>
                <a:solidFill>
                  <a:schemeClr val="tx1"/>
                </a:solidFill>
              </a:defRPr>
            </a:lvl2pPr>
            <a:lvl3pPr marL="46038" indent="0">
              <a:tabLst/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ru-RU" dirty="0"/>
              <a:t>Текст заголовка</a:t>
            </a:r>
          </a:p>
          <a:p>
            <a:pPr lvl="1"/>
            <a:r>
              <a:rPr lang="en" dirty="0"/>
              <a:t>Lorem ipsum dolor sit </a:t>
            </a:r>
            <a:r>
              <a:rPr lang="en" dirty="0" err="1"/>
              <a:t>amet</a:t>
            </a:r>
            <a:r>
              <a:rPr lang="en" dirty="0"/>
              <a:t>, </a:t>
            </a:r>
            <a:r>
              <a:rPr lang="en" dirty="0" err="1"/>
              <a:t>consectetur</a:t>
            </a:r>
            <a:r>
              <a:rPr lang="en" dirty="0"/>
              <a:t> </a:t>
            </a:r>
            <a:r>
              <a:rPr lang="en" dirty="0" err="1"/>
              <a:t>adipiscing</a:t>
            </a:r>
            <a:r>
              <a:rPr lang="en" dirty="0"/>
              <a:t> </a:t>
            </a:r>
            <a:r>
              <a:rPr lang="en" dirty="0" err="1"/>
              <a:t>elit</a:t>
            </a:r>
            <a:r>
              <a:rPr lang="en" dirty="0"/>
              <a:t>. Donec </a:t>
            </a:r>
            <a:r>
              <a:rPr lang="en" dirty="0" err="1"/>
              <a:t>ullamcorper</a:t>
            </a:r>
            <a:r>
              <a:rPr lang="en" dirty="0"/>
              <a:t> </a:t>
            </a:r>
            <a:r>
              <a:rPr lang="en" dirty="0" err="1"/>
              <a:t>felis</a:t>
            </a:r>
            <a:r>
              <a:rPr lang="en" dirty="0"/>
              <a:t> </a:t>
            </a:r>
            <a:r>
              <a:rPr lang="en" dirty="0" err="1"/>
              <a:t>quam</a:t>
            </a:r>
            <a:r>
              <a:rPr lang="en" dirty="0"/>
              <a:t>, in </a:t>
            </a:r>
            <a:r>
              <a:rPr lang="en" dirty="0" err="1"/>
              <a:t>consequat</a:t>
            </a:r>
            <a:r>
              <a:rPr lang="en" dirty="0"/>
              <a:t> </a:t>
            </a:r>
            <a:r>
              <a:rPr lang="en" dirty="0" err="1"/>
              <a:t>sem</a:t>
            </a:r>
            <a:r>
              <a:rPr lang="en" dirty="0"/>
              <a:t> pharetra </a:t>
            </a:r>
            <a:r>
              <a:rPr lang="en" dirty="0" err="1"/>
              <a:t>eu</a:t>
            </a:r>
            <a:r>
              <a:rPr lang="en" dirty="0"/>
              <a:t>. </a:t>
            </a:r>
            <a:r>
              <a:rPr lang="en" dirty="0" err="1"/>
              <a:t>Nullam</a:t>
            </a:r>
            <a:r>
              <a:rPr lang="en" dirty="0"/>
              <a:t> </a:t>
            </a:r>
            <a:r>
              <a:rPr lang="en" dirty="0" err="1"/>
              <a:t>quis</a:t>
            </a:r>
            <a:r>
              <a:rPr lang="en" dirty="0"/>
              <a:t> </a:t>
            </a:r>
            <a:r>
              <a:rPr lang="en" dirty="0" err="1"/>
              <a:t>justo</a:t>
            </a:r>
            <a:r>
              <a:rPr lang="en" dirty="0"/>
              <a:t> </a:t>
            </a:r>
            <a:r>
              <a:rPr lang="en" dirty="0" err="1"/>
              <a:t>quis</a:t>
            </a:r>
            <a:r>
              <a:rPr lang="en" dirty="0"/>
              <a:t> ex </a:t>
            </a:r>
            <a:r>
              <a:rPr lang="en" dirty="0" err="1"/>
              <a:t>hendrerit</a:t>
            </a:r>
            <a:r>
              <a:rPr lang="en" dirty="0"/>
              <a:t> gravida. </a:t>
            </a:r>
            <a:r>
              <a:rPr lang="en" dirty="0" err="1"/>
              <a:t>Suspendisse</a:t>
            </a:r>
            <a:r>
              <a:rPr lang="en" dirty="0"/>
              <a:t> </a:t>
            </a:r>
            <a:r>
              <a:rPr lang="en" dirty="0" err="1"/>
              <a:t>felis</a:t>
            </a:r>
            <a:r>
              <a:rPr lang="en" dirty="0"/>
              <a:t> ipsum, lacinia vitae </a:t>
            </a:r>
            <a:r>
              <a:rPr lang="en" dirty="0" err="1"/>
              <a:t>blandit</a:t>
            </a:r>
            <a:r>
              <a:rPr lang="en" dirty="0"/>
              <a:t> non, </a:t>
            </a:r>
            <a:r>
              <a:rPr lang="en" dirty="0" err="1"/>
              <a:t>finibus</a:t>
            </a:r>
            <a:r>
              <a:rPr lang="en" dirty="0"/>
              <a:t> at </a:t>
            </a:r>
            <a:r>
              <a:rPr lang="en" dirty="0" err="1"/>
              <a:t>orci</a:t>
            </a:r>
            <a:r>
              <a:rPr lang="en" dirty="0"/>
              <a:t>.</a:t>
            </a:r>
          </a:p>
        </p:txBody>
      </p:sp>
      <p:sp>
        <p:nvSpPr>
          <p:cNvPr id="4" name="Рисунок 3">
            <a:extLst>
              <a:ext uri="{FF2B5EF4-FFF2-40B4-BE49-F238E27FC236}">
                <a16:creationId xmlns="" xmlns:a16="http://schemas.microsoft.com/office/drawing/2014/main" id="{88AEEDC6-B850-44B5-3A70-8220D355E12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0863" y="1598681"/>
            <a:ext cx="4822807" cy="4344919"/>
          </a:xfrm>
          <a:solidFill>
            <a:schemeClr val="bg1">
              <a:lumMod val="95000"/>
            </a:schemeClr>
          </a:solidFill>
        </p:spPr>
        <p:txBody>
          <a:bodyPr/>
          <a:lstStyle>
            <a:lvl1pPr>
              <a:defRPr>
                <a:ln>
                  <a:noFill/>
                </a:ln>
              </a:defRPr>
            </a:lvl1pPr>
          </a:lstStyle>
          <a:p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E6B9EC31-3286-23D4-0CE6-12AAA1E80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39587"/>
            <a:ext cx="6255050" cy="609577"/>
          </a:xfrm>
        </p:spPr>
        <p:txBody>
          <a:bodyPr anchor="t">
            <a:normAutofit/>
          </a:bodyPr>
          <a:lstStyle>
            <a:lvl1pPr>
              <a:defRPr sz="2400" b="0">
                <a:solidFill>
                  <a:srgbClr val="696A6C"/>
                </a:solidFill>
              </a:defRPr>
            </a:lvl1pPr>
          </a:lstStyle>
          <a:p>
            <a:r>
              <a:rPr lang="ru-RU" dirty="0"/>
              <a:t>Название темы</a:t>
            </a:r>
          </a:p>
        </p:txBody>
      </p:sp>
      <p:cxnSp>
        <p:nvCxnSpPr>
          <p:cNvPr id="2" name="Straight Connector 14">
            <a:extLst>
              <a:ext uri="{FF2B5EF4-FFF2-40B4-BE49-F238E27FC236}">
                <a16:creationId xmlns="" xmlns:a16="http://schemas.microsoft.com/office/drawing/2014/main" id="{F18CE8CC-B28F-98CB-B35C-8B724D1EF44C}"/>
              </a:ext>
            </a:extLst>
          </p:cNvPr>
          <p:cNvCxnSpPr>
            <a:cxnSpLocks/>
          </p:cNvCxnSpPr>
          <p:nvPr userDrawn="1"/>
        </p:nvCxnSpPr>
        <p:spPr>
          <a:xfrm>
            <a:off x="608034" y="960940"/>
            <a:ext cx="11208060" cy="0"/>
          </a:xfrm>
          <a:prstGeom prst="line">
            <a:avLst/>
          </a:prstGeom>
          <a:noFill/>
          <a:ln w="44450" cap="flat">
            <a:solidFill>
              <a:srgbClr val="5495D5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7DA65075-2837-61F6-AB22-7E38DFA347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0235" b="50407"/>
          <a:stretch/>
        </p:blipFill>
        <p:spPr>
          <a:xfrm>
            <a:off x="11405186" y="328175"/>
            <a:ext cx="555009" cy="51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042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FCA97F5-5EBD-323D-3320-EFEB7A5C5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BD065-BB1D-664F-ADA1-98517FFC72F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E5BC6F6C-A796-AC5C-6D62-71F2052B2F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39587"/>
            <a:ext cx="6255050" cy="609577"/>
          </a:xfrm>
        </p:spPr>
        <p:txBody>
          <a:bodyPr anchor="t">
            <a:normAutofit/>
          </a:bodyPr>
          <a:lstStyle>
            <a:lvl1pPr>
              <a:defRPr sz="2400" b="0">
                <a:solidFill>
                  <a:srgbClr val="696A6C"/>
                </a:solidFill>
              </a:defRPr>
            </a:lvl1pPr>
          </a:lstStyle>
          <a:p>
            <a:r>
              <a:rPr lang="ru-RU" dirty="0"/>
              <a:t>Название темы</a:t>
            </a:r>
          </a:p>
        </p:txBody>
      </p:sp>
      <p:cxnSp>
        <p:nvCxnSpPr>
          <p:cNvPr id="2" name="Straight Connector 14">
            <a:extLst>
              <a:ext uri="{FF2B5EF4-FFF2-40B4-BE49-F238E27FC236}">
                <a16:creationId xmlns="" xmlns:a16="http://schemas.microsoft.com/office/drawing/2014/main" id="{6D147DD9-5F7E-436B-C37A-750E848575EA}"/>
              </a:ext>
            </a:extLst>
          </p:cNvPr>
          <p:cNvCxnSpPr>
            <a:cxnSpLocks/>
          </p:cNvCxnSpPr>
          <p:nvPr userDrawn="1"/>
        </p:nvCxnSpPr>
        <p:spPr>
          <a:xfrm>
            <a:off x="608034" y="960940"/>
            <a:ext cx="11208060" cy="0"/>
          </a:xfrm>
          <a:prstGeom prst="line">
            <a:avLst/>
          </a:prstGeom>
          <a:noFill/>
          <a:ln w="44450" cap="flat">
            <a:solidFill>
              <a:srgbClr val="5495D5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B0952C8-05A4-D599-0A77-B23D51F82C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0235" b="50407"/>
          <a:stretch/>
        </p:blipFill>
        <p:spPr>
          <a:xfrm>
            <a:off x="11405186" y="328175"/>
            <a:ext cx="555009" cy="514653"/>
          </a:xfrm>
          <a:prstGeom prst="rect">
            <a:avLst/>
          </a:prstGeom>
        </p:spPr>
      </p:pic>
      <p:sp>
        <p:nvSpPr>
          <p:cNvPr id="12" name="Текст 7">
            <a:extLst>
              <a:ext uri="{FF2B5EF4-FFF2-40B4-BE49-F238E27FC236}">
                <a16:creationId xmlns="" xmlns:a16="http://schemas.microsoft.com/office/drawing/2014/main" id="{0FA9109E-5363-C311-DC35-E8EAA0175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96708" y="1598681"/>
            <a:ext cx="5744429" cy="4344919"/>
          </a:xfrm>
        </p:spPr>
        <p:txBody>
          <a:bodyPr/>
          <a:lstStyle>
            <a:lvl1pPr>
              <a:defRPr b="0">
                <a:solidFill>
                  <a:srgbClr val="696A6C"/>
                </a:solidFill>
              </a:defRPr>
            </a:lvl1pPr>
            <a:lvl2pPr marL="11113" indent="0">
              <a:tabLst/>
              <a:defRPr>
                <a:solidFill>
                  <a:schemeClr val="tx1"/>
                </a:solidFill>
              </a:defRPr>
            </a:lvl2pPr>
            <a:lvl3pPr marL="46038" indent="0">
              <a:tabLst/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ru-RU" dirty="0"/>
              <a:t>Текст заголовка</a:t>
            </a:r>
          </a:p>
          <a:p>
            <a:pPr lvl="1"/>
            <a:r>
              <a:rPr lang="en" dirty="0"/>
              <a:t>Lorem ipsum dolor sit </a:t>
            </a:r>
            <a:r>
              <a:rPr lang="en" dirty="0" err="1"/>
              <a:t>amet</a:t>
            </a:r>
            <a:r>
              <a:rPr lang="en" dirty="0"/>
              <a:t>, </a:t>
            </a:r>
            <a:r>
              <a:rPr lang="en" dirty="0" err="1"/>
              <a:t>consectetur</a:t>
            </a:r>
            <a:r>
              <a:rPr lang="en" dirty="0"/>
              <a:t> </a:t>
            </a:r>
            <a:r>
              <a:rPr lang="en" dirty="0" err="1"/>
              <a:t>adipiscing</a:t>
            </a:r>
            <a:r>
              <a:rPr lang="en" dirty="0"/>
              <a:t> </a:t>
            </a:r>
            <a:r>
              <a:rPr lang="en" dirty="0" err="1"/>
              <a:t>elit</a:t>
            </a:r>
            <a:r>
              <a:rPr lang="en" dirty="0"/>
              <a:t>. Donec </a:t>
            </a:r>
            <a:r>
              <a:rPr lang="en" dirty="0" err="1"/>
              <a:t>ullamcorper</a:t>
            </a:r>
            <a:r>
              <a:rPr lang="en" dirty="0"/>
              <a:t> </a:t>
            </a:r>
            <a:r>
              <a:rPr lang="en" dirty="0" err="1"/>
              <a:t>felis</a:t>
            </a:r>
            <a:r>
              <a:rPr lang="en" dirty="0"/>
              <a:t> </a:t>
            </a:r>
            <a:r>
              <a:rPr lang="en" dirty="0" err="1"/>
              <a:t>quam</a:t>
            </a:r>
            <a:r>
              <a:rPr lang="en" dirty="0"/>
              <a:t>, in </a:t>
            </a:r>
            <a:r>
              <a:rPr lang="en" dirty="0" err="1"/>
              <a:t>consequat</a:t>
            </a:r>
            <a:r>
              <a:rPr lang="en" dirty="0"/>
              <a:t> </a:t>
            </a:r>
            <a:r>
              <a:rPr lang="en" dirty="0" err="1"/>
              <a:t>sem</a:t>
            </a:r>
            <a:r>
              <a:rPr lang="en" dirty="0"/>
              <a:t> pharetra </a:t>
            </a:r>
            <a:r>
              <a:rPr lang="en" dirty="0" err="1"/>
              <a:t>eu</a:t>
            </a:r>
            <a:r>
              <a:rPr lang="en" dirty="0"/>
              <a:t>. </a:t>
            </a:r>
            <a:r>
              <a:rPr lang="en" dirty="0" err="1"/>
              <a:t>Nullam</a:t>
            </a:r>
            <a:r>
              <a:rPr lang="en" dirty="0"/>
              <a:t> </a:t>
            </a:r>
            <a:r>
              <a:rPr lang="en" dirty="0" err="1"/>
              <a:t>quis</a:t>
            </a:r>
            <a:r>
              <a:rPr lang="en" dirty="0"/>
              <a:t> </a:t>
            </a:r>
            <a:r>
              <a:rPr lang="en" dirty="0" err="1"/>
              <a:t>justo</a:t>
            </a:r>
            <a:r>
              <a:rPr lang="en" dirty="0"/>
              <a:t> </a:t>
            </a:r>
            <a:r>
              <a:rPr lang="en" dirty="0" err="1"/>
              <a:t>quis</a:t>
            </a:r>
            <a:r>
              <a:rPr lang="en" dirty="0"/>
              <a:t> ex </a:t>
            </a:r>
            <a:r>
              <a:rPr lang="en" dirty="0" err="1"/>
              <a:t>hendrerit</a:t>
            </a:r>
            <a:r>
              <a:rPr lang="en" dirty="0"/>
              <a:t> gravida. </a:t>
            </a:r>
            <a:r>
              <a:rPr lang="en" dirty="0" err="1"/>
              <a:t>Suspendisse</a:t>
            </a:r>
            <a:r>
              <a:rPr lang="en" dirty="0"/>
              <a:t> </a:t>
            </a:r>
            <a:r>
              <a:rPr lang="en" dirty="0" err="1"/>
              <a:t>felis</a:t>
            </a:r>
            <a:r>
              <a:rPr lang="en" dirty="0"/>
              <a:t> ipsum, lacinia vitae </a:t>
            </a:r>
            <a:r>
              <a:rPr lang="en" dirty="0" err="1"/>
              <a:t>blandit</a:t>
            </a:r>
            <a:r>
              <a:rPr lang="en" dirty="0"/>
              <a:t> non, </a:t>
            </a:r>
            <a:r>
              <a:rPr lang="en" dirty="0" err="1"/>
              <a:t>finibus</a:t>
            </a:r>
            <a:r>
              <a:rPr lang="en" dirty="0"/>
              <a:t> at </a:t>
            </a:r>
            <a:r>
              <a:rPr lang="en" dirty="0" err="1"/>
              <a:t>orci</a:t>
            </a:r>
            <a:r>
              <a:rPr lang="en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87799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FCA97F5-5EBD-323D-3320-EFEB7A5C5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BD065-BB1D-664F-ADA1-98517FFC72F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E5BC6F6C-A796-AC5C-6D62-71F2052B2F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5" y="339587"/>
            <a:ext cx="6255050" cy="609577"/>
          </a:xfrm>
        </p:spPr>
        <p:txBody>
          <a:bodyPr anchor="t">
            <a:normAutofit/>
          </a:bodyPr>
          <a:lstStyle>
            <a:lvl1pPr>
              <a:defRPr sz="2400" b="0">
                <a:solidFill>
                  <a:srgbClr val="696A6C"/>
                </a:solidFill>
              </a:defRPr>
            </a:lvl1pPr>
          </a:lstStyle>
          <a:p>
            <a:r>
              <a:rPr lang="ru-RU" dirty="0"/>
              <a:t>Название темы</a:t>
            </a:r>
          </a:p>
        </p:txBody>
      </p:sp>
      <p:cxnSp>
        <p:nvCxnSpPr>
          <p:cNvPr id="2" name="Straight Connector 14">
            <a:extLst>
              <a:ext uri="{FF2B5EF4-FFF2-40B4-BE49-F238E27FC236}">
                <a16:creationId xmlns="" xmlns:a16="http://schemas.microsoft.com/office/drawing/2014/main" id="{6D147DD9-5F7E-436B-C37A-750E848575EA}"/>
              </a:ext>
            </a:extLst>
          </p:cNvPr>
          <p:cNvCxnSpPr>
            <a:cxnSpLocks/>
          </p:cNvCxnSpPr>
          <p:nvPr userDrawn="1"/>
        </p:nvCxnSpPr>
        <p:spPr>
          <a:xfrm>
            <a:off x="608034" y="960940"/>
            <a:ext cx="11208060" cy="0"/>
          </a:xfrm>
          <a:prstGeom prst="line">
            <a:avLst/>
          </a:prstGeom>
          <a:noFill/>
          <a:ln w="44450" cap="flat">
            <a:solidFill>
              <a:srgbClr val="5495D5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B0952C8-05A4-D599-0A77-B23D51F82C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0235" b="50407"/>
          <a:stretch/>
        </p:blipFill>
        <p:spPr>
          <a:xfrm>
            <a:off x="11405186" y="328175"/>
            <a:ext cx="555009" cy="514653"/>
          </a:xfrm>
          <a:prstGeom prst="rect">
            <a:avLst/>
          </a:prstGeom>
        </p:spPr>
      </p:pic>
      <p:sp>
        <p:nvSpPr>
          <p:cNvPr id="12" name="Текст 7">
            <a:extLst>
              <a:ext uri="{FF2B5EF4-FFF2-40B4-BE49-F238E27FC236}">
                <a16:creationId xmlns="" xmlns:a16="http://schemas.microsoft.com/office/drawing/2014/main" id="{0FA9109E-5363-C311-DC35-E8EAA0175DE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96708" y="1598681"/>
            <a:ext cx="5744429" cy="4344919"/>
          </a:xfrm>
        </p:spPr>
        <p:txBody>
          <a:bodyPr/>
          <a:lstStyle>
            <a:lvl1pPr>
              <a:defRPr b="0">
                <a:solidFill>
                  <a:srgbClr val="696A6C"/>
                </a:solidFill>
              </a:defRPr>
            </a:lvl1pPr>
            <a:lvl2pPr marL="11113" indent="0">
              <a:tabLst/>
              <a:defRPr>
                <a:solidFill>
                  <a:schemeClr val="tx1"/>
                </a:solidFill>
              </a:defRPr>
            </a:lvl2pPr>
            <a:lvl3pPr marL="46038" indent="0">
              <a:tabLst/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ru-RU" dirty="0"/>
              <a:t>Текст заголовка</a:t>
            </a:r>
          </a:p>
          <a:p>
            <a:pPr lvl="1"/>
            <a:r>
              <a:rPr lang="en" dirty="0"/>
              <a:t>Lorem ipsum dolor sit </a:t>
            </a:r>
            <a:r>
              <a:rPr lang="en" dirty="0" err="1"/>
              <a:t>amet</a:t>
            </a:r>
            <a:r>
              <a:rPr lang="en" dirty="0"/>
              <a:t>, </a:t>
            </a:r>
            <a:r>
              <a:rPr lang="en" dirty="0" err="1"/>
              <a:t>consectetur</a:t>
            </a:r>
            <a:r>
              <a:rPr lang="en" dirty="0"/>
              <a:t> </a:t>
            </a:r>
            <a:r>
              <a:rPr lang="en" dirty="0" err="1"/>
              <a:t>adipiscing</a:t>
            </a:r>
            <a:r>
              <a:rPr lang="en" dirty="0"/>
              <a:t> </a:t>
            </a:r>
            <a:r>
              <a:rPr lang="en" dirty="0" err="1"/>
              <a:t>elit</a:t>
            </a:r>
            <a:r>
              <a:rPr lang="en" dirty="0"/>
              <a:t>. Donec </a:t>
            </a:r>
            <a:r>
              <a:rPr lang="en" dirty="0" err="1"/>
              <a:t>ullamcorper</a:t>
            </a:r>
            <a:r>
              <a:rPr lang="en" dirty="0"/>
              <a:t> </a:t>
            </a:r>
            <a:r>
              <a:rPr lang="en" dirty="0" err="1"/>
              <a:t>felis</a:t>
            </a:r>
            <a:r>
              <a:rPr lang="en" dirty="0"/>
              <a:t> </a:t>
            </a:r>
            <a:r>
              <a:rPr lang="en" dirty="0" err="1"/>
              <a:t>quam</a:t>
            </a:r>
            <a:r>
              <a:rPr lang="en" dirty="0"/>
              <a:t>, in </a:t>
            </a:r>
            <a:r>
              <a:rPr lang="en" dirty="0" err="1"/>
              <a:t>consequat</a:t>
            </a:r>
            <a:r>
              <a:rPr lang="en" dirty="0"/>
              <a:t> </a:t>
            </a:r>
            <a:r>
              <a:rPr lang="en" dirty="0" err="1"/>
              <a:t>sem</a:t>
            </a:r>
            <a:r>
              <a:rPr lang="en" dirty="0"/>
              <a:t> pharetra </a:t>
            </a:r>
            <a:r>
              <a:rPr lang="en" dirty="0" err="1"/>
              <a:t>eu</a:t>
            </a:r>
            <a:r>
              <a:rPr lang="en" dirty="0"/>
              <a:t>. </a:t>
            </a:r>
            <a:r>
              <a:rPr lang="en" dirty="0" err="1"/>
              <a:t>Nullam</a:t>
            </a:r>
            <a:r>
              <a:rPr lang="en" dirty="0"/>
              <a:t> </a:t>
            </a:r>
            <a:r>
              <a:rPr lang="en" dirty="0" err="1"/>
              <a:t>quis</a:t>
            </a:r>
            <a:r>
              <a:rPr lang="en" dirty="0"/>
              <a:t> </a:t>
            </a:r>
            <a:r>
              <a:rPr lang="en" dirty="0" err="1"/>
              <a:t>justo</a:t>
            </a:r>
            <a:r>
              <a:rPr lang="en" dirty="0"/>
              <a:t> </a:t>
            </a:r>
            <a:r>
              <a:rPr lang="en" dirty="0" err="1"/>
              <a:t>quis</a:t>
            </a:r>
            <a:r>
              <a:rPr lang="en" dirty="0"/>
              <a:t> ex </a:t>
            </a:r>
            <a:r>
              <a:rPr lang="en" dirty="0" err="1"/>
              <a:t>hendrerit</a:t>
            </a:r>
            <a:r>
              <a:rPr lang="en" dirty="0"/>
              <a:t> gravida. </a:t>
            </a:r>
            <a:r>
              <a:rPr lang="en" dirty="0" err="1"/>
              <a:t>Suspendisse</a:t>
            </a:r>
            <a:r>
              <a:rPr lang="en" dirty="0"/>
              <a:t> </a:t>
            </a:r>
            <a:r>
              <a:rPr lang="en" dirty="0" err="1"/>
              <a:t>felis</a:t>
            </a:r>
            <a:r>
              <a:rPr lang="en" dirty="0"/>
              <a:t> ipsum, lacinia vitae </a:t>
            </a:r>
            <a:r>
              <a:rPr lang="en" dirty="0" err="1"/>
              <a:t>blandit</a:t>
            </a:r>
            <a:r>
              <a:rPr lang="en" dirty="0"/>
              <a:t> non, </a:t>
            </a:r>
            <a:r>
              <a:rPr lang="en" dirty="0" err="1"/>
              <a:t>finibus</a:t>
            </a:r>
            <a:r>
              <a:rPr lang="en" dirty="0"/>
              <a:t> at </a:t>
            </a:r>
            <a:r>
              <a:rPr lang="en" dirty="0" err="1"/>
              <a:t>orci</a:t>
            </a:r>
            <a:r>
              <a:rPr lang="en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0787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21EC7F61-878C-07EF-1D7C-5FAE0FE9DC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495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FCA97F5-5EBD-323D-3320-EFEB7A5C5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BD065-BB1D-664F-ADA1-98517FFC72F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="" xmlns:a16="http://schemas.microsoft.com/office/drawing/2014/main" id="{066B3DDE-E011-C635-FDFF-CC255E6EFA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lum bright="40000" contrast="40000"/>
          </a:blip>
          <a:srcRect b="50194"/>
          <a:stretch/>
        </p:blipFill>
        <p:spPr>
          <a:xfrm>
            <a:off x="9169550" y="413699"/>
            <a:ext cx="2462828" cy="453319"/>
          </a:xfrm>
          <a:prstGeom prst="rect">
            <a:avLst/>
          </a:prstGeom>
        </p:spPr>
      </p:pic>
      <p:cxnSp>
        <p:nvCxnSpPr>
          <p:cNvPr id="8" name="Straight Connector 14">
            <a:extLst>
              <a:ext uri="{FF2B5EF4-FFF2-40B4-BE49-F238E27FC236}">
                <a16:creationId xmlns="" xmlns:a16="http://schemas.microsoft.com/office/drawing/2014/main" id="{97D8A794-66E5-AB43-6028-D05F71278E1D}"/>
              </a:ext>
            </a:extLst>
          </p:cNvPr>
          <p:cNvCxnSpPr>
            <a:cxnSpLocks/>
          </p:cNvCxnSpPr>
          <p:nvPr userDrawn="1"/>
        </p:nvCxnSpPr>
        <p:spPr>
          <a:xfrm>
            <a:off x="2133600" y="3706157"/>
            <a:ext cx="10058400" cy="0"/>
          </a:xfrm>
          <a:prstGeom prst="line">
            <a:avLst/>
          </a:prstGeom>
          <a:noFill/>
          <a:ln w="44450" cap="flat">
            <a:solidFill>
              <a:schemeClr val="bg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" name="Текст 6">
            <a:extLst>
              <a:ext uri="{FF2B5EF4-FFF2-40B4-BE49-F238E27FC236}">
                <a16:creationId xmlns="" xmlns:a16="http://schemas.microsoft.com/office/drawing/2014/main" id="{0C89EA02-826E-0806-B869-069BBBC12D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04632" y="3002892"/>
            <a:ext cx="5532478" cy="584775"/>
          </a:xfrm>
        </p:spPr>
        <p:txBody>
          <a:bodyPr>
            <a:normAutofit/>
          </a:bodyPr>
          <a:lstStyle>
            <a:lvl1pPr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НАЗВАНИЕ РАЗДЕЛА 1</a:t>
            </a:r>
          </a:p>
        </p:txBody>
      </p:sp>
    </p:spTree>
    <p:extLst>
      <p:ext uri="{BB962C8B-B14F-4D97-AF65-F5344CB8AC3E}">
        <p14:creationId xmlns:p14="http://schemas.microsoft.com/office/powerpoint/2010/main" val="1739311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FCA97F5-5EBD-323D-3320-EFEB7A5C5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BD065-BB1D-664F-ADA1-98517FFC72F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1FB9D356-E566-1FF0-5043-39A932280B0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495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960E9291-C26A-2B7E-4829-E66EAD2439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6169152" cy="6897792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9BB79F86-6093-AFE2-63DA-ED7BA59437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lum bright="40000" contrast="40000"/>
          </a:blip>
          <a:srcRect b="50194"/>
          <a:stretch/>
        </p:blipFill>
        <p:spPr>
          <a:xfrm>
            <a:off x="9169550" y="413699"/>
            <a:ext cx="2462828" cy="453319"/>
          </a:xfrm>
          <a:prstGeom prst="rect">
            <a:avLst/>
          </a:prstGeom>
        </p:spPr>
      </p:pic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51928260-E014-00AB-37FF-96210CFFA1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78350" y="2996895"/>
            <a:ext cx="4080050" cy="1904713"/>
          </a:xfrm>
        </p:spPr>
        <p:txBody>
          <a:bodyPr>
            <a:noAutofit/>
          </a:bodyPr>
          <a:lstStyle>
            <a:lvl1pPr>
              <a:defRPr sz="3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НАЗВАНИЕ </a:t>
            </a:r>
            <a:br>
              <a:rPr lang="ru-RU" dirty="0"/>
            </a:br>
            <a:r>
              <a:rPr lang="ru-RU" dirty="0"/>
              <a:t>РАЗДЕЛА 1</a:t>
            </a:r>
          </a:p>
        </p:txBody>
      </p:sp>
    </p:spTree>
    <p:extLst>
      <p:ext uri="{BB962C8B-B14F-4D97-AF65-F5344CB8AC3E}">
        <p14:creationId xmlns:p14="http://schemas.microsoft.com/office/powerpoint/2010/main" val="3883137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8FCA97F5-5EBD-323D-3320-EFEB7A5C5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BD065-BB1D-664F-ADA1-98517FFC72F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>
              <a:solidFill>
                <a:srgbClr val="000000">
                  <a:tint val="75000"/>
                </a:srgbClr>
              </a:solidFill>
            </a:endParaRPr>
          </a:p>
        </p:txBody>
      </p:sp>
      <p:cxnSp>
        <p:nvCxnSpPr>
          <p:cNvPr id="4" name="Straight Connector 14">
            <a:extLst>
              <a:ext uri="{FF2B5EF4-FFF2-40B4-BE49-F238E27FC236}">
                <a16:creationId xmlns="" xmlns:a16="http://schemas.microsoft.com/office/drawing/2014/main" id="{03CA1FCA-24B2-2ABE-4091-95D6863AF30A}"/>
              </a:ext>
            </a:extLst>
          </p:cNvPr>
          <p:cNvCxnSpPr>
            <a:cxnSpLocks/>
          </p:cNvCxnSpPr>
          <p:nvPr userDrawn="1"/>
        </p:nvCxnSpPr>
        <p:spPr>
          <a:xfrm>
            <a:off x="2133600" y="3915422"/>
            <a:ext cx="10058400" cy="0"/>
          </a:xfrm>
          <a:prstGeom prst="line">
            <a:avLst/>
          </a:prstGeom>
          <a:noFill/>
          <a:ln w="44450" cap="flat">
            <a:solidFill>
              <a:srgbClr val="5495D5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D40DA6B7-ABAA-E3A8-3248-F4815FE3DE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0235" b="50407"/>
          <a:stretch/>
        </p:blipFill>
        <p:spPr>
          <a:xfrm>
            <a:off x="11341290" y="341823"/>
            <a:ext cx="555009" cy="514653"/>
          </a:xfrm>
          <a:prstGeom prst="rect">
            <a:avLst/>
          </a:prstGeom>
        </p:spPr>
      </p:pic>
      <p:sp>
        <p:nvSpPr>
          <p:cNvPr id="2" name="Текст 6">
            <a:extLst>
              <a:ext uri="{FF2B5EF4-FFF2-40B4-BE49-F238E27FC236}">
                <a16:creationId xmlns="" xmlns:a16="http://schemas.microsoft.com/office/drawing/2014/main" id="{5E3EDDF6-6F8A-FA04-0A0C-1889544C12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59169" y="2674670"/>
            <a:ext cx="4908550" cy="1077218"/>
          </a:xfrm>
        </p:spPr>
        <p:txBody>
          <a:bodyPr>
            <a:normAutofit/>
          </a:bodyPr>
          <a:lstStyle>
            <a:lvl1pPr>
              <a:defRPr sz="3200" b="0">
                <a:solidFill>
                  <a:srgbClr val="696A6C"/>
                </a:solidFill>
              </a:defRPr>
            </a:lvl1pPr>
          </a:lstStyle>
          <a:p>
            <a:pPr lvl="0"/>
            <a:r>
              <a:rPr lang="ru-RU" dirty="0"/>
              <a:t>СПАСИБО </a:t>
            </a:r>
            <a:br>
              <a:rPr lang="ru-RU" dirty="0"/>
            </a:br>
            <a:r>
              <a:rPr lang="ru-RU" dirty="0"/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110429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C788DF4-EFCF-8C9C-8B66-94FDB1B07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5" y="286422"/>
            <a:ext cx="6255050" cy="60957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5A8DD59-120B-7228-5B6F-6D08DD00FD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25333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C5969AC-B835-2269-5026-ED8FF789D1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44010" y="6505801"/>
            <a:ext cx="797127" cy="2977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</a:defRPr>
            </a:lvl1pPr>
          </a:lstStyle>
          <a:p>
            <a:fld id="{1D7BD065-BB1D-664F-ADA1-98517FFC72FF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932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 baseline="0">
          <a:solidFill>
            <a:schemeClr val="tx1"/>
          </a:solidFill>
          <a:latin typeface="Montserrat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000" b="1" i="0" kern="1200" baseline="0">
          <a:solidFill>
            <a:schemeClr val="tx1"/>
          </a:solidFill>
          <a:latin typeface="Montserrat" pitchFamily="2" charset="0"/>
          <a:ea typeface="Open Sans" panose="020B0606030504020204" pitchFamily="34" charset="0"/>
          <a:cs typeface="Open Sans" panose="020B060603050402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500" b="0" i="0" kern="1200" baseline="0">
          <a:solidFill>
            <a:schemeClr val="tx1"/>
          </a:solidFill>
          <a:latin typeface="Montserrat" pitchFamily="2" charset="0"/>
          <a:ea typeface="Open Sans Light" panose="020B0306030504020204" pitchFamily="34" charset="0"/>
          <a:cs typeface="Open Sans Light" panose="020B0306030504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200" b="0" i="0" kern="1200" baseline="0">
          <a:solidFill>
            <a:schemeClr val="tx1"/>
          </a:solidFill>
          <a:latin typeface="Montserrat" pitchFamily="2" charset="0"/>
          <a:ea typeface="Open Sans Light" panose="020B0306030504020204" pitchFamily="34" charset="0"/>
          <a:cs typeface="Open Sans Light" panose="020B0306030504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 baseline="0">
          <a:solidFill>
            <a:schemeClr val="tx1"/>
          </a:solidFill>
          <a:latin typeface="Open Sans Light" panose="020B0306030504020204" pitchFamily="34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 baseline="0">
          <a:solidFill>
            <a:schemeClr val="tx1"/>
          </a:solidFill>
          <a:latin typeface="Open Sans Light" panose="020B03060305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7">
          <p15:clr>
            <a:srgbClr val="F26B43"/>
          </p15:clr>
        </p15:guide>
        <p15:guide id="2" pos="7333">
          <p15:clr>
            <a:srgbClr val="F26B43"/>
          </p15:clr>
        </p15:guide>
        <p15:guide id="3" orient="horz" pos="164">
          <p15:clr>
            <a:srgbClr val="F26B43"/>
          </p15:clr>
        </p15:guide>
        <p15:guide id="4" orient="horz" pos="40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dnd@df-trading.r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="" xmlns:a16="http://schemas.microsoft.com/office/drawing/2014/main" id="{58715582-0782-9D96-47BB-12F567EE36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122667" y="2387498"/>
            <a:ext cx="8977133" cy="1723008"/>
          </a:xfrm>
        </p:spPr>
        <p:txBody>
          <a:bodyPr>
            <a:normAutofit/>
          </a:bodyPr>
          <a:lstStyle/>
          <a:p>
            <a:r>
              <a:rPr lang="ru-RU" sz="2400" dirty="0"/>
              <a:t>ЗАЯВКА НА ОТКРЫТИЕ ДИЛЕРСКОГО ЦЕНТРА В Г</a:t>
            </a:r>
            <a:r>
              <a:rPr lang="ru-RU" sz="2400" dirty="0" smtClean="0"/>
              <a:t>._________(</a:t>
            </a:r>
            <a:r>
              <a:rPr lang="ru-RU" sz="2400" dirty="0"/>
              <a:t>название города</a:t>
            </a:r>
            <a:r>
              <a:rPr lang="ru-RU" sz="2400" dirty="0" smtClean="0"/>
              <a:t>)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062892" y="5634893"/>
            <a:ext cx="4775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Montserrat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Дата ________</a:t>
            </a:r>
          </a:p>
        </p:txBody>
      </p:sp>
    </p:spTree>
    <p:extLst>
      <p:ext uri="{BB962C8B-B14F-4D97-AF65-F5344CB8AC3E}">
        <p14:creationId xmlns:p14="http://schemas.microsoft.com/office/powerpoint/2010/main" val="241279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D5ADF55-2BC7-2C9E-0662-FA2C169F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Информация о бюджете для бизнеса</a:t>
            </a:r>
            <a:endParaRPr lang="ru-RU" dirty="0"/>
          </a:p>
        </p:txBody>
      </p:sp>
      <p:graphicFrame>
        <p:nvGraphicFramePr>
          <p:cNvPr id="6" name="Group 1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194393"/>
              </p:ext>
            </p:extLst>
          </p:nvPr>
        </p:nvGraphicFramePr>
        <p:xfrm>
          <a:off x="2070612" y="2716425"/>
          <a:ext cx="7741298" cy="1718039"/>
        </p:xfrm>
        <a:graphic>
          <a:graphicData uri="http://schemas.openxmlformats.org/drawingml/2006/table">
            <a:tbl>
              <a:tblPr/>
              <a:tblGrid>
                <a:gridCol w="38272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140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82932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altLang="ko-KR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Тип планируемого бюджета</a:t>
                      </a:r>
                      <a:endParaRPr lang="ko-KR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Планируемый бюджет для бизнеса </a:t>
                      </a:r>
                      <a:r>
                        <a:rPr lang="en-US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Evolute</a:t>
                      </a:r>
                      <a:endParaRPr lang="en-US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2832">
                <a:tc>
                  <a:txBody>
                    <a:bodyPr/>
                    <a:lstStyle/>
                    <a:p>
                      <a:pPr marL="8890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Собственные средства (Сумма Руб.)</a:t>
                      </a:r>
                      <a:endParaRPr lang="en-US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9443">
                <a:tc>
                  <a:txBody>
                    <a:bodyPr/>
                    <a:lstStyle/>
                    <a:p>
                      <a:pPr marL="8890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altLang="ko-KR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Выделенная кредитная линия </a:t>
                      </a: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(</a:t>
                      </a: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n-ea"/>
                          <a:cs typeface="+mn-cs"/>
                        </a:rPr>
                        <a:t>Сумма </a:t>
                      </a: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Руб.)</a:t>
                      </a:r>
                      <a:endParaRPr lang="ko-KR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2832">
                <a:tc>
                  <a:txBody>
                    <a:bodyPr/>
                    <a:lstStyle/>
                    <a:p>
                      <a:pPr marL="8890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altLang="ko-KR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Факторинг </a:t>
                      </a: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(</a:t>
                      </a: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n-ea"/>
                          <a:cs typeface="+mn-cs"/>
                        </a:rPr>
                        <a:t>Сумма </a:t>
                      </a: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Руб.)</a:t>
                      </a:r>
                      <a:endParaRPr lang="ko-KR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900" b="0" i="0" kern="1200" baseline="0" noProof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999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D5ADF55-2BC7-2C9E-0662-FA2C169F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="" xmlns:a16="http://schemas.microsoft.com/office/drawing/2014/main" id="{85518433-EF96-DA7B-8A64-C12307373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388" y="371498"/>
            <a:ext cx="8189724" cy="609577"/>
          </a:xfrm>
        </p:spPr>
        <p:txBody>
          <a:bodyPr>
            <a:normAutofit/>
          </a:bodyPr>
          <a:lstStyle/>
          <a:p>
            <a:r>
              <a:rPr lang="ru-RU" sz="2200" dirty="0" smtClean="0"/>
              <a:t>Бюджет на маркетинг</a:t>
            </a:r>
            <a:endParaRPr lang="ru-RU" sz="2200" b="1" dirty="0"/>
          </a:p>
        </p:txBody>
      </p:sp>
      <p:graphicFrame>
        <p:nvGraphicFramePr>
          <p:cNvPr id="6" name="Group 1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4121058"/>
              </p:ext>
            </p:extLst>
          </p:nvPr>
        </p:nvGraphicFramePr>
        <p:xfrm>
          <a:off x="2197170" y="2560379"/>
          <a:ext cx="7127631" cy="167688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874845"/>
                <a:gridCol w="2208178"/>
                <a:gridCol w="2044608"/>
              </a:tblGrid>
              <a:tr h="286224">
                <a:tc gridSpan="3"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Прогноз  </a:t>
                      </a:r>
                      <a:r>
                        <a:rPr lang="ru-RU" sz="900" b="1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маркетинговых затрат*</a:t>
                      </a:r>
                    </a:p>
                  </a:txBody>
                  <a:tcPr marT="25718" marB="25718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</a:tr>
              <a:tr h="329352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Период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2026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2027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</a:tr>
              <a:tr h="343676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Продажи </a:t>
                      </a:r>
                      <a:r>
                        <a:rPr lang="en-US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EVOLUTE</a:t>
                      </a:r>
                      <a:endParaRPr lang="en-US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</a:tr>
              <a:tr h="360783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Сумма</a:t>
                      </a:r>
                      <a:r>
                        <a:rPr lang="en-US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,</a:t>
                      </a: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 </a:t>
                      </a: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Руб.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</a:tr>
              <a:tr h="35685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900" b="0" i="0" kern="1200" baseline="0" dirty="0" err="1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Сумма</a:t>
                      </a:r>
                      <a:r>
                        <a:rPr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 </a:t>
                      </a:r>
                      <a:r>
                        <a:rPr sz="900" b="0" i="0" kern="1200" baseline="0" dirty="0" err="1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на</a:t>
                      </a:r>
                      <a:r>
                        <a:rPr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 </a:t>
                      </a:r>
                      <a:r>
                        <a:rPr sz="900" b="0" i="0" kern="1200" baseline="0" dirty="0" err="1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один</a:t>
                      </a:r>
                      <a:r>
                        <a:rPr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 а/м, </a:t>
                      </a:r>
                      <a:r>
                        <a:rPr sz="900" b="0" i="0" kern="1200" baseline="0" dirty="0" err="1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Руб</a:t>
                      </a: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.</a:t>
                      </a:r>
                      <a:endParaRPr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196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D5ADF55-2BC7-2C9E-0662-FA2C169F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742784" y="260350"/>
            <a:ext cx="10515600" cy="662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 baseline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r>
              <a:rPr lang="ru-RU" dirty="0"/>
              <a:t>Персонал дилерского центра</a:t>
            </a:r>
          </a:p>
        </p:txBody>
      </p:sp>
      <p:graphicFrame>
        <p:nvGraphicFramePr>
          <p:cNvPr id="6" name="Group 1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3996897"/>
              </p:ext>
            </p:extLst>
          </p:nvPr>
        </p:nvGraphicFramePr>
        <p:xfrm>
          <a:off x="1485703" y="1777377"/>
          <a:ext cx="4252785" cy="401077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4912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8077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80774">
                  <a:extLst>
                    <a:ext uri="{9D8B030D-6E8A-4147-A177-3AD203B41FA5}">
                      <a16:colId xmlns="" xmlns:a16="http://schemas.microsoft.com/office/drawing/2014/main" val="2517539005"/>
                    </a:ext>
                  </a:extLst>
                </a:gridCol>
              </a:tblGrid>
              <a:tr h="443483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Должность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Количество сотрудников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Выделенная штатная единица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3482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Директор ДЦ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43483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Маркетолог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43482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Менеджер клиентской службы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43482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Администратор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extLst>
                  <a:ext uri="{0D108BD9-81ED-4DB2-BD59-A6C34878D82A}">
                    <a16:rowId xmlns="" xmlns:a16="http://schemas.microsoft.com/office/drawing/2014/main" val="2585971371"/>
                  </a:ext>
                </a:extLst>
              </a:tr>
              <a:tr h="443482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Бухгалтер-кассир</a:t>
                      </a: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extLst>
                  <a:ext uri="{0D108BD9-81ED-4DB2-BD59-A6C34878D82A}">
                    <a16:rowId xmlns="" xmlns:a16="http://schemas.microsoft.com/office/drawing/2014/main" val="1428565063"/>
                  </a:ext>
                </a:extLst>
              </a:tr>
              <a:tr h="4434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Руководитель отдела продаж</a:t>
                      </a: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extLst>
                  <a:ext uri="{0D108BD9-81ED-4DB2-BD59-A6C34878D82A}">
                    <a16:rowId xmlns="" xmlns:a16="http://schemas.microsoft.com/office/drawing/2014/main" val="3349647496"/>
                  </a:ext>
                </a:extLst>
              </a:tr>
              <a:tr h="4434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Менеджер отдела продаж</a:t>
                      </a: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extLst>
                  <a:ext uri="{0D108BD9-81ED-4DB2-BD59-A6C34878D82A}">
                    <a16:rowId xmlns="" xmlns:a16="http://schemas.microsoft.com/office/drawing/2014/main" val="9916251"/>
                  </a:ext>
                </a:extLst>
              </a:tr>
              <a:tr h="44348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Менеджер по кредитованию и страхованию</a:t>
                      </a: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extLst>
                  <a:ext uri="{0D108BD9-81ED-4DB2-BD59-A6C34878D82A}">
                    <a16:rowId xmlns="" xmlns:a16="http://schemas.microsoft.com/office/drawing/2014/main" val="1083532294"/>
                  </a:ext>
                </a:extLst>
              </a:tr>
            </a:tbl>
          </a:graphicData>
        </a:graphic>
      </p:graphicFrame>
      <p:graphicFrame>
        <p:nvGraphicFramePr>
          <p:cNvPr id="9" name="Group 1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4060246"/>
              </p:ext>
            </p:extLst>
          </p:nvPr>
        </p:nvGraphicFramePr>
        <p:xfrm>
          <a:off x="6022207" y="1777377"/>
          <a:ext cx="4252785" cy="401077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4912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8077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80774">
                  <a:extLst>
                    <a:ext uri="{9D8B030D-6E8A-4147-A177-3AD203B41FA5}">
                      <a16:colId xmlns="" xmlns:a16="http://schemas.microsoft.com/office/drawing/2014/main" val="2517539005"/>
                    </a:ext>
                  </a:extLst>
                </a:gridCol>
              </a:tblGrid>
              <a:tr h="443483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Должность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Количество сотрудников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Выделенная штатная единица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3482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Руководитель отдела сервиса и запасных частей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43482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Мастер-консультант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43482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Менеджер отдела запасных частей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extLst>
                  <a:ext uri="{0D108BD9-81ED-4DB2-BD59-A6C34878D82A}">
                    <a16:rowId xmlns="" xmlns:a16="http://schemas.microsoft.com/office/drawing/2014/main" val="2585971371"/>
                  </a:ext>
                </a:extLst>
              </a:tr>
              <a:tr h="443482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Инженер по гарантии</a:t>
                      </a: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extLst>
                  <a:ext uri="{0D108BD9-81ED-4DB2-BD59-A6C34878D82A}">
                    <a16:rowId xmlns="" xmlns:a16="http://schemas.microsoft.com/office/drawing/2014/main" val="1428565063"/>
                  </a:ext>
                </a:extLst>
              </a:tr>
              <a:tr h="443482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Мастер цеха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extLst>
                  <a:ext uri="{0D108BD9-81ED-4DB2-BD59-A6C34878D82A}">
                    <a16:rowId xmlns="" xmlns:a16="http://schemas.microsoft.com/office/drawing/2014/main" val="3349647496"/>
                  </a:ext>
                </a:extLst>
              </a:tr>
              <a:tr h="443482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Диагност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extLst>
                  <a:ext uri="{0D108BD9-81ED-4DB2-BD59-A6C34878D82A}">
                    <a16:rowId xmlns="" xmlns:a16="http://schemas.microsoft.com/office/drawing/2014/main" val="9916251"/>
                  </a:ext>
                </a:extLst>
              </a:tr>
              <a:tr h="443482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Механик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extLst>
                  <a:ext uri="{0D108BD9-81ED-4DB2-BD59-A6C34878D82A}">
                    <a16:rowId xmlns="" xmlns:a16="http://schemas.microsoft.com/office/drawing/2014/main" val="1083532294"/>
                  </a:ext>
                </a:extLst>
              </a:tr>
              <a:tr h="443482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Кладовщик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extLst>
                  <a:ext uri="{0D108BD9-81ED-4DB2-BD59-A6C34878D82A}">
                    <a16:rowId xmlns="" xmlns:a16="http://schemas.microsoft.com/office/drawing/2014/main" val="19429814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640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D5ADF55-2BC7-2C9E-0662-FA2C169F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5518433-EF96-DA7B-8A64-C12307373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339587"/>
            <a:ext cx="8189724" cy="609577"/>
          </a:xfrm>
        </p:spPr>
        <p:txBody>
          <a:bodyPr>
            <a:normAutofit/>
          </a:bodyPr>
          <a:lstStyle/>
          <a:p>
            <a:r>
              <a:rPr lang="ru-RU" sz="2200" dirty="0" smtClean="0"/>
              <a:t>Генеральный план территории</a:t>
            </a:r>
            <a:endParaRPr lang="ru-RU" sz="2200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55315" y="1464983"/>
            <a:ext cx="10175515" cy="11074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dirty="0">
                <a:solidFill>
                  <a:srgbClr val="696A6C"/>
                </a:solidFill>
                <a:latin typeface="Montserrat" pitchFamily="2" charset="0"/>
              </a:rPr>
              <a:t>Пожалуйста, приложите схему с нанесением всех объектов, расположенных на предлагаемой территории, включая элементы наружной идентификации, ограждения и технические конструкции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3996" y="1979014"/>
            <a:ext cx="5409979" cy="4260481"/>
          </a:xfrm>
          <a:prstGeom prst="rect">
            <a:avLst/>
          </a:prstGeom>
        </p:spPr>
      </p:pic>
      <p:sp>
        <p:nvSpPr>
          <p:cNvPr id="6" name="Стрелка вправо 5"/>
          <p:cNvSpPr/>
          <p:nvPr/>
        </p:nvSpPr>
        <p:spPr>
          <a:xfrm>
            <a:off x="1419478" y="3347159"/>
            <a:ext cx="1617784" cy="8909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528893" y="3607970"/>
            <a:ext cx="1398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Пример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375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D5ADF55-2BC7-2C9E-0662-FA2C169F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5518433-EF96-DA7B-8A64-C12307373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339587"/>
            <a:ext cx="8189724" cy="609577"/>
          </a:xfrm>
        </p:spPr>
        <p:txBody>
          <a:bodyPr>
            <a:normAutofit/>
          </a:bodyPr>
          <a:lstStyle/>
          <a:p>
            <a:r>
              <a:rPr lang="ru-RU" sz="2200" dirty="0" smtClean="0"/>
              <a:t>План дилерского центра</a:t>
            </a:r>
            <a:endParaRPr lang="ru-RU" sz="2200" b="1" dirty="0"/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947738" y="1536701"/>
            <a:ext cx="10175515" cy="54609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dirty="0">
                <a:solidFill>
                  <a:srgbClr val="696A6C"/>
                </a:solidFill>
                <a:latin typeface="Montserrat" pitchFamily="2" charset="0"/>
              </a:rPr>
              <a:t>Пожалуйста, разместите план помещения с указанием периметра, площади и размещения функциональных зон (автомобили/ рабочие </a:t>
            </a:r>
            <a:r>
              <a:rPr lang="ru-RU" sz="1200" dirty="0" smtClean="0">
                <a:solidFill>
                  <a:srgbClr val="696A6C"/>
                </a:solidFill>
                <a:latin typeface="Montserrat" pitchFamily="2" charset="0"/>
              </a:rPr>
              <a:t>места, </a:t>
            </a:r>
            <a:r>
              <a:rPr lang="ru-RU" sz="1200" dirty="0">
                <a:solidFill>
                  <a:srgbClr val="696A6C"/>
                </a:solidFill>
                <a:latin typeface="Montserrat" pitchFamily="2" charset="0"/>
              </a:rPr>
              <a:t>количество а/м, сервисная зона, склад запасных частей и пр.) 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1149900" y="3596081"/>
            <a:ext cx="1617784" cy="8909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259315" y="3856892"/>
            <a:ext cx="1398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Пример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416061" y="558920"/>
            <a:ext cx="4274275" cy="71667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55187" y="3363139"/>
            <a:ext cx="1680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Шоурум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311291" y="4208584"/>
            <a:ext cx="1680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Сервис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5466859" y="2192189"/>
            <a:ext cx="1680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Мойка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8530020" y="2381683"/>
            <a:ext cx="1442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Склад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5585807" y="6000316"/>
            <a:ext cx="1442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Зона выдачи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369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D5ADF55-2BC7-2C9E-0662-FA2C169F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5518433-EF96-DA7B-8A64-C12307373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339587"/>
            <a:ext cx="8189724" cy="60957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Фото предлагаемого здания снаружи и прилегающей территории</a:t>
            </a:r>
            <a:endParaRPr lang="ru-RU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47738" y="1536701"/>
            <a:ext cx="10175515" cy="11074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dirty="0">
                <a:solidFill>
                  <a:srgbClr val="696A6C"/>
                </a:solidFill>
                <a:latin typeface="Montserrat" pitchFamily="2" charset="0"/>
              </a:rPr>
              <a:t>Пожалуйста, </a:t>
            </a:r>
            <a:r>
              <a:rPr lang="ru-RU" sz="1200" dirty="0" smtClean="0">
                <a:solidFill>
                  <a:srgbClr val="696A6C"/>
                </a:solidFill>
                <a:latin typeface="Montserrat" pitchFamily="2" charset="0"/>
              </a:rPr>
              <a:t>добавьте </a:t>
            </a:r>
            <a:r>
              <a:rPr lang="ru-RU" sz="1200" dirty="0">
                <a:solidFill>
                  <a:srgbClr val="696A6C"/>
                </a:solidFill>
                <a:latin typeface="Montserrat" pitchFamily="2" charset="0"/>
              </a:rPr>
              <a:t>обзорные фотографии, на которых хорошо видны главный фасад здания, вход в предполагаемый </a:t>
            </a:r>
            <a:r>
              <a:rPr lang="ru-RU" sz="1200" dirty="0" smtClean="0">
                <a:solidFill>
                  <a:srgbClr val="696A6C"/>
                </a:solidFill>
                <a:latin typeface="Montserrat" pitchFamily="2" charset="0"/>
              </a:rPr>
              <a:t>шоу-</a:t>
            </a:r>
            <a:r>
              <a:rPr lang="ru-RU" sz="1200" dirty="0" err="1" smtClean="0">
                <a:solidFill>
                  <a:srgbClr val="696A6C"/>
                </a:solidFill>
                <a:latin typeface="Montserrat" pitchFamily="2" charset="0"/>
              </a:rPr>
              <a:t>рум</a:t>
            </a:r>
            <a:r>
              <a:rPr lang="ru-RU" sz="1200" dirty="0" smtClean="0">
                <a:solidFill>
                  <a:srgbClr val="696A6C"/>
                </a:solidFill>
                <a:latin typeface="Montserrat" pitchFamily="2" charset="0"/>
              </a:rPr>
              <a:t> </a:t>
            </a:r>
            <a:r>
              <a:rPr lang="en-US" sz="1200" dirty="0">
                <a:solidFill>
                  <a:srgbClr val="696A6C"/>
                </a:solidFill>
                <a:latin typeface="Montserrat" pitchFamily="2" charset="0"/>
              </a:rPr>
              <a:t>EVOLUTE</a:t>
            </a:r>
            <a:r>
              <a:rPr lang="ru-RU" sz="1200" dirty="0">
                <a:solidFill>
                  <a:srgbClr val="696A6C"/>
                </a:solidFill>
                <a:latin typeface="Montserrat" pitchFamily="2" charset="0"/>
              </a:rPr>
              <a:t>, корпоративная идентификация всех размещенных в здании брендов (при наличии), и прилегающей </a:t>
            </a:r>
            <a:r>
              <a:rPr lang="ru-RU" sz="1200" dirty="0" smtClean="0">
                <a:solidFill>
                  <a:srgbClr val="696A6C"/>
                </a:solidFill>
                <a:latin typeface="Montserrat" pitchFamily="2" charset="0"/>
              </a:rPr>
              <a:t>территории</a:t>
            </a:r>
            <a:r>
              <a:rPr lang="en-US" sz="1200" dirty="0" smtClean="0">
                <a:solidFill>
                  <a:srgbClr val="696A6C"/>
                </a:solidFill>
                <a:latin typeface="Montserrat" pitchFamily="2" charset="0"/>
              </a:rPr>
              <a:t> (</a:t>
            </a:r>
            <a:r>
              <a:rPr lang="ru-RU" sz="1200" dirty="0" smtClean="0">
                <a:solidFill>
                  <a:srgbClr val="696A6C"/>
                </a:solidFill>
                <a:latin typeface="Montserrat" pitchFamily="2" charset="0"/>
              </a:rPr>
              <a:t>В случае необходимости допустимо использовать дополнительный слайд)</a:t>
            </a:r>
            <a:endParaRPr lang="ru-RU" sz="1200" dirty="0">
              <a:solidFill>
                <a:srgbClr val="696A6C"/>
              </a:solidFill>
              <a:latin typeface="Montserrat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66149" y="2644142"/>
            <a:ext cx="4061924" cy="2945625"/>
          </a:xfrm>
          <a:prstGeom prst="rect">
            <a:avLst/>
          </a:prstGeom>
          <a:noFill/>
          <a:ln w="3175" cap="flat" cmpd="sng" algn="ctr">
            <a:solidFill>
              <a:srgbClr val="4197DF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48874" y="2644142"/>
            <a:ext cx="4061924" cy="2945625"/>
          </a:xfrm>
          <a:prstGeom prst="rect">
            <a:avLst/>
          </a:prstGeom>
          <a:noFill/>
          <a:ln w="3175" cap="flat" cmpd="sng" algn="ctr">
            <a:solidFill>
              <a:srgbClr val="4197DF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423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D5ADF55-2BC7-2C9E-0662-FA2C169F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5518433-EF96-DA7B-8A64-C12307373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339587"/>
            <a:ext cx="8189724" cy="60957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z="2200" dirty="0"/>
              <a:t>Фото предлагаемого </a:t>
            </a:r>
            <a:r>
              <a:rPr lang="ru-RU" sz="2200" dirty="0" smtClean="0"/>
              <a:t>шоу-</a:t>
            </a:r>
            <a:r>
              <a:rPr lang="ru-RU" sz="2200" dirty="0" err="1" smtClean="0"/>
              <a:t>рума</a:t>
            </a:r>
            <a:endParaRPr lang="ru-RU" sz="22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47738" y="1536701"/>
            <a:ext cx="10175515" cy="110744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dirty="0">
                <a:solidFill>
                  <a:srgbClr val="696A6C"/>
                </a:solidFill>
                <a:latin typeface="Montserrat" pitchFamily="2" charset="0"/>
              </a:rPr>
              <a:t>Пожалуйста, добавьте </a:t>
            </a:r>
            <a:r>
              <a:rPr lang="ru-RU" sz="1200" dirty="0" smtClean="0">
                <a:solidFill>
                  <a:srgbClr val="696A6C"/>
                </a:solidFill>
                <a:latin typeface="Montserrat" pitchFamily="2" charset="0"/>
              </a:rPr>
              <a:t>обзорные </a:t>
            </a:r>
            <a:r>
              <a:rPr lang="ru-RU" sz="1200" dirty="0">
                <a:solidFill>
                  <a:srgbClr val="696A6C"/>
                </a:solidFill>
                <a:latin typeface="Montserrat" pitchFamily="2" charset="0"/>
              </a:rPr>
              <a:t>фотографии </a:t>
            </a:r>
            <a:r>
              <a:rPr lang="ru-RU" sz="1200" dirty="0" smtClean="0">
                <a:solidFill>
                  <a:srgbClr val="696A6C"/>
                </a:solidFill>
                <a:latin typeface="Montserrat" pitchFamily="2" charset="0"/>
              </a:rPr>
              <a:t>шоу-</a:t>
            </a:r>
            <a:r>
              <a:rPr lang="ru-RU" sz="1200" dirty="0" err="1" smtClean="0">
                <a:solidFill>
                  <a:srgbClr val="696A6C"/>
                </a:solidFill>
                <a:latin typeface="Montserrat" pitchFamily="2" charset="0"/>
              </a:rPr>
              <a:t>рума</a:t>
            </a:r>
            <a:r>
              <a:rPr lang="ru-RU" sz="1200" dirty="0" smtClean="0">
                <a:solidFill>
                  <a:srgbClr val="696A6C"/>
                </a:solidFill>
                <a:latin typeface="Montserrat" pitchFamily="2" charset="0"/>
              </a:rPr>
              <a:t> </a:t>
            </a:r>
            <a:r>
              <a:rPr lang="en-US" sz="1200" dirty="0">
                <a:solidFill>
                  <a:srgbClr val="696A6C"/>
                </a:solidFill>
                <a:latin typeface="Montserrat" pitchFamily="2" charset="0"/>
              </a:rPr>
              <a:t>(</a:t>
            </a:r>
            <a:r>
              <a:rPr lang="ru-RU" sz="1200" dirty="0">
                <a:solidFill>
                  <a:srgbClr val="696A6C"/>
                </a:solidFill>
                <a:latin typeface="Montserrat" pitchFamily="2" charset="0"/>
              </a:rPr>
              <a:t>В случае необходимости допустимо использовать дополнительный слайд)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466149" y="2644142"/>
            <a:ext cx="4061924" cy="2945625"/>
          </a:xfrm>
          <a:prstGeom prst="rect">
            <a:avLst/>
          </a:prstGeom>
          <a:noFill/>
          <a:ln w="3175" cap="flat" cmpd="sng" algn="ctr">
            <a:solidFill>
              <a:srgbClr val="4197DF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48874" y="2644142"/>
            <a:ext cx="4061924" cy="2945625"/>
          </a:xfrm>
          <a:prstGeom prst="rect">
            <a:avLst/>
          </a:prstGeom>
          <a:noFill/>
          <a:ln w="3175" cap="flat" cmpd="sng" algn="ctr">
            <a:solidFill>
              <a:srgbClr val="4197DF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390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D5ADF55-2BC7-2C9E-0662-FA2C169F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5518433-EF96-DA7B-8A64-C12307373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339587"/>
            <a:ext cx="8189724" cy="60957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Фото сервисной зоны включая склад запасных частей и мойку</a:t>
            </a:r>
            <a:endParaRPr lang="ru-RU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47738" y="1536702"/>
            <a:ext cx="10175515" cy="53063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dirty="0">
                <a:solidFill>
                  <a:srgbClr val="696A6C"/>
                </a:solidFill>
                <a:latin typeface="Montserrat" pitchFamily="2" charset="0"/>
              </a:rPr>
              <a:t>Пожалуйста, добавьте </a:t>
            </a:r>
            <a:r>
              <a:rPr lang="ru-RU" sz="1200" dirty="0" smtClean="0">
                <a:solidFill>
                  <a:srgbClr val="696A6C"/>
                </a:solidFill>
                <a:latin typeface="Montserrat" pitchFamily="2" charset="0"/>
              </a:rPr>
              <a:t>обзорные </a:t>
            </a:r>
            <a:r>
              <a:rPr lang="ru-RU" sz="1200" dirty="0">
                <a:solidFill>
                  <a:srgbClr val="696A6C"/>
                </a:solidFill>
                <a:latin typeface="Montserrat" pitchFamily="2" charset="0"/>
              </a:rPr>
              <a:t>фотографии </a:t>
            </a:r>
            <a:r>
              <a:rPr lang="ru-RU" sz="1200" dirty="0" smtClean="0">
                <a:solidFill>
                  <a:srgbClr val="696A6C"/>
                </a:solidFill>
                <a:latin typeface="Montserrat" pitchFamily="2" charset="0"/>
              </a:rPr>
              <a:t>сервисной зоны, склада запасных частей и мойки </a:t>
            </a:r>
            <a:r>
              <a:rPr lang="en-US" sz="1200" dirty="0">
                <a:solidFill>
                  <a:srgbClr val="696A6C"/>
                </a:solidFill>
                <a:latin typeface="Montserrat" pitchFamily="2" charset="0"/>
              </a:rPr>
              <a:t>(</a:t>
            </a:r>
            <a:r>
              <a:rPr lang="ru-RU" sz="1200" dirty="0">
                <a:solidFill>
                  <a:srgbClr val="696A6C"/>
                </a:solidFill>
                <a:latin typeface="Montserrat" pitchFamily="2" charset="0"/>
              </a:rPr>
              <a:t>В случае необходимости допустимо использовать дополнительный слайд)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466149" y="2644142"/>
            <a:ext cx="4061924" cy="2945625"/>
          </a:xfrm>
          <a:prstGeom prst="rect">
            <a:avLst/>
          </a:prstGeom>
          <a:noFill/>
          <a:ln w="3175" cap="flat" cmpd="sng" algn="ctr">
            <a:solidFill>
              <a:srgbClr val="4197DF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48874" y="2644142"/>
            <a:ext cx="4061924" cy="2945625"/>
          </a:xfrm>
          <a:prstGeom prst="rect">
            <a:avLst/>
          </a:prstGeom>
          <a:noFill/>
          <a:ln w="3175" cap="flat" cmpd="sng" algn="ctr">
            <a:solidFill>
              <a:srgbClr val="4197DF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66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D5ADF55-2BC7-2C9E-0662-FA2C169F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5518433-EF96-DA7B-8A64-C12307373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339587"/>
            <a:ext cx="8189724" cy="609577"/>
          </a:xfrm>
        </p:spPr>
        <p:txBody>
          <a:bodyPr>
            <a:normAutofit/>
          </a:bodyPr>
          <a:lstStyle/>
          <a:p>
            <a:r>
              <a:rPr lang="ru-RU" dirty="0" smtClean="0"/>
              <a:t>Фото малярно-кузовной зоны</a:t>
            </a:r>
            <a:endParaRPr lang="ru-RU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947738" y="1536702"/>
            <a:ext cx="10175515" cy="53063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dirty="0">
                <a:solidFill>
                  <a:srgbClr val="696A6C"/>
                </a:solidFill>
                <a:latin typeface="Montserrat" pitchFamily="2" charset="0"/>
              </a:rPr>
              <a:t>Пожалуйста, добавьте </a:t>
            </a:r>
            <a:r>
              <a:rPr lang="ru-RU" sz="1200" dirty="0" smtClean="0">
                <a:solidFill>
                  <a:srgbClr val="696A6C"/>
                </a:solidFill>
                <a:latin typeface="Montserrat" pitchFamily="2" charset="0"/>
              </a:rPr>
              <a:t>обзорные </a:t>
            </a:r>
            <a:r>
              <a:rPr lang="ru-RU" sz="1200" dirty="0">
                <a:solidFill>
                  <a:srgbClr val="696A6C"/>
                </a:solidFill>
                <a:latin typeface="Montserrat" pitchFamily="2" charset="0"/>
              </a:rPr>
              <a:t>фотографии </a:t>
            </a:r>
            <a:r>
              <a:rPr lang="ru-RU" sz="1200" dirty="0" smtClean="0">
                <a:solidFill>
                  <a:srgbClr val="696A6C"/>
                </a:solidFill>
                <a:latin typeface="Montserrat" pitchFamily="2" charset="0"/>
              </a:rPr>
              <a:t>малярно-кузовной зоны </a:t>
            </a:r>
            <a:r>
              <a:rPr lang="en-US" sz="1200" dirty="0" smtClean="0">
                <a:solidFill>
                  <a:srgbClr val="696A6C"/>
                </a:solidFill>
                <a:latin typeface="Montserrat" pitchFamily="2" charset="0"/>
              </a:rPr>
              <a:t>(</a:t>
            </a:r>
            <a:r>
              <a:rPr lang="ru-RU" sz="1200" dirty="0">
                <a:solidFill>
                  <a:srgbClr val="696A6C"/>
                </a:solidFill>
                <a:latin typeface="Montserrat" pitchFamily="2" charset="0"/>
              </a:rPr>
              <a:t>В случае необходимости допустимо использовать дополнительный слайд)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466149" y="2644142"/>
            <a:ext cx="4061924" cy="2945625"/>
          </a:xfrm>
          <a:prstGeom prst="rect">
            <a:avLst/>
          </a:prstGeom>
          <a:noFill/>
          <a:ln w="3175" cap="flat" cmpd="sng" algn="ctr">
            <a:solidFill>
              <a:srgbClr val="4197DF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48874" y="2644142"/>
            <a:ext cx="4061924" cy="2945625"/>
          </a:xfrm>
          <a:prstGeom prst="rect">
            <a:avLst/>
          </a:prstGeom>
          <a:noFill/>
          <a:ln w="3175" cap="flat" cmpd="sng" algn="ctr">
            <a:solidFill>
              <a:srgbClr val="4197DF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950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D5ADF55-2BC7-2C9E-0662-FA2C169F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5518433-EF96-DA7B-8A64-C12307373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339587"/>
            <a:ext cx="8189724" cy="609577"/>
          </a:xfrm>
        </p:spPr>
        <p:txBody>
          <a:bodyPr>
            <a:normAutofit/>
          </a:bodyPr>
          <a:lstStyle/>
          <a:p>
            <a:r>
              <a:rPr lang="ru-RU" sz="2200" dirty="0" smtClean="0"/>
              <a:t>План размещения наружной идентификации</a:t>
            </a:r>
            <a:endParaRPr lang="ru-RU" sz="2200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47738" y="1536701"/>
            <a:ext cx="10693400" cy="54609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dirty="0">
                <a:solidFill>
                  <a:srgbClr val="696A6C"/>
                </a:solidFill>
                <a:latin typeface="Montserrat" pitchFamily="2" charset="0"/>
              </a:rPr>
              <a:t>Пожалуйста, добавьте фотопривязку фасадной вывески и оформления входа в </a:t>
            </a:r>
            <a:r>
              <a:rPr lang="ru-RU" sz="1200" dirty="0" smtClean="0">
                <a:solidFill>
                  <a:srgbClr val="696A6C"/>
                </a:solidFill>
                <a:latin typeface="Montserrat" pitchFamily="2" charset="0"/>
              </a:rPr>
              <a:t>шоу-</a:t>
            </a:r>
            <a:r>
              <a:rPr lang="ru-RU" sz="1200" dirty="0" err="1" smtClean="0">
                <a:solidFill>
                  <a:srgbClr val="696A6C"/>
                </a:solidFill>
                <a:latin typeface="Montserrat" pitchFamily="2" charset="0"/>
              </a:rPr>
              <a:t>рум</a:t>
            </a:r>
            <a:r>
              <a:rPr lang="ru-RU" sz="1200" dirty="0" smtClean="0">
                <a:solidFill>
                  <a:srgbClr val="696A6C"/>
                </a:solidFill>
                <a:latin typeface="Montserrat" pitchFamily="2" charset="0"/>
              </a:rPr>
              <a:t> </a:t>
            </a:r>
            <a:r>
              <a:rPr lang="en-US" sz="1200" dirty="0" smtClean="0">
                <a:solidFill>
                  <a:srgbClr val="696A6C"/>
                </a:solidFill>
                <a:latin typeface="Montserrat" pitchFamily="2" charset="0"/>
              </a:rPr>
              <a:t>EVOLUTE</a:t>
            </a:r>
            <a:r>
              <a:rPr lang="ru-RU" sz="1200" dirty="0" smtClean="0">
                <a:solidFill>
                  <a:srgbClr val="696A6C"/>
                </a:solidFill>
                <a:latin typeface="Montserrat" pitchFamily="2" charset="0"/>
              </a:rPr>
              <a:t> по примеру ниже</a:t>
            </a:r>
            <a:endParaRPr lang="ru-RU" sz="1200" dirty="0">
              <a:solidFill>
                <a:srgbClr val="696A6C"/>
              </a:solidFill>
              <a:latin typeface="Montserrat" pitchFamily="2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47738" y="2413000"/>
            <a:ext cx="4970462" cy="3714499"/>
          </a:xfrm>
          <a:prstGeom prst="rect">
            <a:avLst/>
          </a:prstGeom>
          <a:noFill/>
          <a:ln w="3175">
            <a:solidFill>
              <a:srgbClr val="4197D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129338" y="2412999"/>
            <a:ext cx="4970462" cy="3714499"/>
          </a:xfrm>
          <a:prstGeom prst="rect">
            <a:avLst/>
          </a:prstGeom>
          <a:noFill/>
          <a:ln w="3175">
            <a:solidFill>
              <a:srgbClr val="4197DF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253" y="2412999"/>
            <a:ext cx="4958947" cy="371921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9338" y="2399650"/>
            <a:ext cx="4970462" cy="3727847"/>
          </a:xfrm>
          <a:prstGeom prst="rect">
            <a:avLst/>
          </a:prstGeom>
        </p:spPr>
      </p:pic>
      <p:sp>
        <p:nvSpPr>
          <p:cNvPr id="12" name="Стрелка вправо 11"/>
          <p:cNvSpPr/>
          <p:nvPr/>
        </p:nvSpPr>
        <p:spPr>
          <a:xfrm>
            <a:off x="959253" y="2399650"/>
            <a:ext cx="1294636" cy="6842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37407" y="2557130"/>
            <a:ext cx="1216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Пример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637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D5ADF55-2BC7-2C9E-0662-FA2C169F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5518433-EF96-DA7B-8A64-C12307373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339587"/>
            <a:ext cx="6676871" cy="609577"/>
          </a:xfrm>
        </p:spPr>
        <p:txBody>
          <a:bodyPr>
            <a:normAutofit/>
          </a:bodyPr>
          <a:lstStyle/>
          <a:p>
            <a:r>
              <a:rPr lang="ru-RU" sz="2200" dirty="0" smtClean="0"/>
              <a:t>Общая информация</a:t>
            </a:r>
            <a:endParaRPr lang="ru-RU" sz="2200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4536047"/>
              </p:ext>
            </p:extLst>
          </p:nvPr>
        </p:nvGraphicFramePr>
        <p:xfrm>
          <a:off x="2082903" y="1956952"/>
          <a:ext cx="8424534" cy="14599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38618"/>
                <a:gridCol w="4885916"/>
              </a:tblGrid>
              <a:tr h="291604">
                <a:tc>
                  <a:txBody>
                    <a:bodyPr/>
                    <a:lstStyle/>
                    <a:p>
                      <a:r>
                        <a:rPr lang="ru-RU" sz="8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ЮРИДИЧЕСКОЕ НАИМЕНОВАНИЕ</a:t>
                      </a: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</a:tr>
              <a:tr h="2920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ЮРИДИЧЕСКИЙ АДРЕС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</a:tr>
              <a:tr h="292098">
                <a:tc>
                  <a:txBody>
                    <a:bodyPr/>
                    <a:lstStyle/>
                    <a:p>
                      <a:r>
                        <a:rPr lang="ru-RU" sz="8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ИНН/ КПП</a:t>
                      </a: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</a:tr>
              <a:tr h="2920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ОГРН</a:t>
                      </a:r>
                      <a:r>
                        <a:rPr lang="en-US" sz="8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</a:tr>
              <a:tr h="292098">
                <a:tc>
                  <a:txBody>
                    <a:bodyPr/>
                    <a:lstStyle/>
                    <a:p>
                      <a:r>
                        <a:rPr lang="ru-RU" sz="8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ФИО ГЕНЕРАЛЬНОГО ДИРЕКТОРА</a:t>
                      </a: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082904" y="1484313"/>
            <a:ext cx="432041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  <a:t>Информация о компании-заявителе</a:t>
            </a:r>
            <a:r>
              <a:rPr lang="ru-RU" sz="1600" dirty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  <a:t> 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690044"/>
              </p:ext>
            </p:extLst>
          </p:nvPr>
        </p:nvGraphicFramePr>
        <p:xfrm>
          <a:off x="2082904" y="4539765"/>
          <a:ext cx="8424534" cy="999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26447"/>
                <a:gridCol w="4898087"/>
              </a:tblGrid>
              <a:tr h="226347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8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ФИО</a:t>
                      </a: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</a:tr>
              <a:tr h="2578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ДОЛЖНОСТЬ В КОМПАНИИ-ЗАЯВИТЕЛЕ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</a:tr>
              <a:tr h="25785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8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ТЕЛЕФОН</a:t>
                      </a: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</a:tr>
              <a:tr h="2578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АДРЕС ЭЛЕКТРОННОЙ ПОЧТЫ</a:t>
                      </a:r>
                      <a:endParaRPr lang="en-US" sz="800" b="0" i="0" kern="1200" baseline="0" dirty="0" smtClean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085420" y="4192293"/>
            <a:ext cx="326243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  <a:t>Контактное лицо по заявке</a:t>
            </a:r>
          </a:p>
        </p:txBody>
      </p:sp>
    </p:spTree>
    <p:extLst>
      <p:ext uri="{BB962C8B-B14F-4D97-AF65-F5344CB8AC3E}">
        <p14:creationId xmlns:p14="http://schemas.microsoft.com/office/powerpoint/2010/main" val="84115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D5ADF55-2BC7-2C9E-0662-FA2C169F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5518433-EF96-DA7B-8A64-C12307373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339587"/>
            <a:ext cx="8189724" cy="609577"/>
          </a:xfrm>
        </p:spPr>
        <p:txBody>
          <a:bodyPr>
            <a:normAutofit/>
          </a:bodyPr>
          <a:lstStyle/>
          <a:p>
            <a:r>
              <a:rPr lang="ru-RU" sz="2200" dirty="0" smtClean="0"/>
              <a:t>Спасибо!</a:t>
            </a:r>
            <a:endParaRPr lang="ru-RU" sz="2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08213" y="1363014"/>
            <a:ext cx="1065903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200" dirty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  <a:t>В случае, если Вы считаете необходимым дополнить заявку фотографиями, либо иными материалами, просим добавить ссылку на них (</a:t>
            </a:r>
            <a:r>
              <a:rPr lang="en-US" sz="1200" dirty="0" err="1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  <a:t>Yandex</a:t>
            </a:r>
            <a:r>
              <a:rPr lang="en-US" sz="1200" dirty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  <a:t> </a:t>
            </a:r>
            <a:r>
              <a:rPr lang="ru-RU" sz="1200" dirty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  <a:t>диск)</a:t>
            </a:r>
            <a:r>
              <a:rPr lang="en-US" sz="1200" dirty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  <a:t> </a:t>
            </a:r>
            <a:r>
              <a:rPr lang="ru-RU" sz="1200" dirty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  <a:t>в</a:t>
            </a:r>
            <a:r>
              <a:rPr lang="en-US" sz="1200" dirty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  <a:t> </a:t>
            </a:r>
            <a:r>
              <a:rPr lang="ru-RU" sz="1200" dirty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  <a:t>соответствующий слайд Заявки.</a:t>
            </a:r>
            <a:br>
              <a:rPr lang="ru-RU" sz="1200" dirty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</a:br>
            <a:r>
              <a:rPr lang="ru-RU" sz="1200" dirty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  <a:t/>
            </a:r>
            <a:br>
              <a:rPr lang="ru-RU" sz="1200" dirty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</a:br>
            <a:r>
              <a:rPr lang="ru-RU" sz="1200" dirty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  <a:t>Ваша заявка будет рассмотрена в соответствии с приоритетами по развитию дилерской сети и в случае заинтересованности в открытии в Вашем городе мы свяжемся с Вами по указанным в шаблоне контактам в течение 5 рабочих дней.</a:t>
            </a:r>
            <a:br>
              <a:rPr lang="ru-RU" sz="1200" dirty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</a:br>
            <a:endParaRPr lang="ru-RU" sz="1200" dirty="0">
              <a:solidFill>
                <a:srgbClr val="696A6C"/>
              </a:solidFill>
              <a:latin typeface="Montserrat" pitchFamily="2" charset="0"/>
              <a:ea typeface="+mj-ea"/>
              <a:cs typeface="+mj-cs"/>
            </a:endParaRPr>
          </a:p>
          <a:p>
            <a:pPr lvl="0"/>
            <a:r>
              <a:rPr lang="ru-RU" sz="1200" dirty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  <a:t>В случае, если предлагаемый для открытия город не входит в приоритеты, мы сохраним Ваше предложение в «банке заявок» и обязательно вернёмся к ней в случае необходимости.</a:t>
            </a:r>
            <a:br>
              <a:rPr lang="ru-RU" sz="1200" dirty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</a:br>
            <a:r>
              <a:rPr lang="ru-RU" sz="1200" dirty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  <a:t/>
            </a:r>
            <a:br>
              <a:rPr lang="ru-RU" sz="1200" dirty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</a:br>
            <a:r>
              <a:rPr lang="ru-RU" sz="1200" dirty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  <a:t/>
            </a:r>
            <a:br>
              <a:rPr lang="ru-RU" sz="1200" dirty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</a:br>
            <a:r>
              <a:rPr lang="ru-RU" sz="1200" dirty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  <a:t>С уважением,</a:t>
            </a:r>
            <a:br>
              <a:rPr lang="ru-RU" sz="1200" dirty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</a:br>
            <a:r>
              <a:rPr lang="ru-RU" sz="1200" dirty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  <a:t>отдел развития дилерской сети Бренда </a:t>
            </a:r>
            <a:r>
              <a:rPr lang="en-US" sz="1200" dirty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  <a:t>EVOLUTE</a:t>
            </a:r>
            <a:r>
              <a:rPr lang="ru-RU" sz="1400" dirty="0">
                <a:solidFill>
                  <a:prstClr val="black"/>
                </a:solidFill>
                <a:latin typeface="Montserrat" panose="020B0604020202020204" charset="-52"/>
              </a:rPr>
              <a:t/>
            </a:r>
            <a:br>
              <a:rPr lang="ru-RU" sz="1400" dirty="0">
                <a:solidFill>
                  <a:prstClr val="black"/>
                </a:solidFill>
                <a:latin typeface="Montserrat" panose="020B0604020202020204" charset="-52"/>
              </a:rPr>
            </a:br>
            <a:r>
              <a:rPr lang="en-US" sz="1400" dirty="0" smtClean="0">
                <a:solidFill>
                  <a:prstClr val="black"/>
                </a:solidFill>
                <a:latin typeface="Montserrat" panose="020B0604020202020204" charset="-52"/>
                <a:hlinkClick r:id="rId2"/>
              </a:rPr>
              <a:t>dnd@df-trading.ru</a:t>
            </a:r>
            <a:endParaRPr lang="en-US" sz="1400" dirty="0" smtClean="0">
              <a:solidFill>
                <a:prstClr val="black"/>
              </a:solidFill>
              <a:latin typeface="Montserrat" panose="020B0604020202020204" charset="-52"/>
            </a:endParaRPr>
          </a:p>
          <a:p>
            <a:pPr lvl="0"/>
            <a:r>
              <a:rPr lang="en-US" sz="1400" dirty="0" smtClean="0">
                <a:solidFill>
                  <a:prstClr val="black"/>
                </a:solidFill>
                <a:latin typeface="Montserrat" panose="020B0604020202020204" charset="-52"/>
              </a:rPr>
              <a:t> </a:t>
            </a:r>
            <a:endParaRPr lang="ru-RU" sz="1400" dirty="0">
              <a:solidFill>
                <a:prstClr val="black"/>
              </a:solidFill>
              <a:latin typeface="Montserrat" panose="020B060402020202020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33751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D5ADF55-2BC7-2C9E-0662-FA2C169F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5518433-EF96-DA7B-8A64-C12307373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339587"/>
            <a:ext cx="6676871" cy="609577"/>
          </a:xfrm>
        </p:spPr>
        <p:txBody>
          <a:bodyPr>
            <a:normAutofit/>
          </a:bodyPr>
          <a:lstStyle/>
          <a:p>
            <a:r>
              <a:rPr lang="ru-RU" sz="2200" dirty="0" smtClean="0"/>
              <a:t>Структура собственности заявителя</a:t>
            </a:r>
            <a:endParaRPr lang="ru-RU" sz="2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E37507D-9D0E-1019-1C79-8BCE8B649A52}"/>
              </a:ext>
            </a:extLst>
          </p:cNvPr>
          <p:cNvSpPr txBox="1"/>
          <p:nvPr/>
        </p:nvSpPr>
        <p:spPr>
          <a:xfrm>
            <a:off x="947738" y="1520825"/>
            <a:ext cx="10147437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ru-RU" sz="1200" dirty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  <a:t>Пожалуйста, в свободной форме укажите полные ФИО и доли владения учредителей </a:t>
            </a:r>
            <a:r>
              <a:rPr lang="ru-RU" sz="1200" dirty="0" smtClean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  <a:t>компании-заявителя, сферу деятельности учредителя.</a:t>
            </a:r>
            <a:endParaRPr kumimoji="0" lang="ru-RU" sz="1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anose="020B0604020202020204" charset="-52"/>
              <a:sym typeface="Calibri"/>
            </a:endParaRPr>
          </a:p>
        </p:txBody>
      </p:sp>
      <p:graphicFrame>
        <p:nvGraphicFramePr>
          <p:cNvPr id="7" name="Group 2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8217800"/>
              </p:ext>
            </p:extLst>
          </p:nvPr>
        </p:nvGraphicFramePr>
        <p:xfrm>
          <a:off x="1600350" y="2829169"/>
          <a:ext cx="8065268" cy="224772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304628"/>
                <a:gridCol w="1968218"/>
                <a:gridCol w="1968218"/>
                <a:gridCol w="1824204"/>
              </a:tblGrid>
              <a:tr h="247756">
                <a:tc gridSpan="4"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Учредители заявленного юр.</a:t>
                      </a:r>
                      <a:r>
                        <a:rPr lang="en-US" sz="8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 </a:t>
                      </a:r>
                      <a:r>
                        <a:rPr lang="ru-RU" sz="8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лица</a:t>
                      </a:r>
                      <a:r>
                        <a:rPr lang="en-US" sz="8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 </a:t>
                      </a:r>
                      <a:r>
                        <a:rPr lang="ru-RU" sz="8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для открытия ДЦ</a:t>
                      </a:r>
                      <a:endParaRPr lang="ru-RU" sz="8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</a:tr>
              <a:tr h="2360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Ф. И. О.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</a:tr>
              <a:tr h="2483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Контактный </a:t>
                      </a:r>
                      <a:r>
                        <a:rPr lang="en-US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e-mail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</a:tr>
              <a:tr h="3792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Контактный мобильный телефон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</a:tr>
              <a:tr h="4529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Сумма </a:t>
                      </a: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уставного капитала</a:t>
                      </a: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8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Руб.</a:t>
                      </a: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8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Руб.</a:t>
                      </a: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Руб.</a:t>
                      </a: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</a:tr>
              <a:tr h="2360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%</a:t>
                      </a: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 Владения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%</a:t>
                      </a: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%</a:t>
                      </a: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8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%</a:t>
                      </a: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</a:tr>
              <a:tr h="4471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Сфера </a:t>
                      </a: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деятельности </a:t>
                      </a: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270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D5ADF55-2BC7-2C9E-0662-FA2C169F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5518433-EF96-DA7B-8A64-C12307373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339587"/>
            <a:ext cx="6676871" cy="609577"/>
          </a:xfrm>
        </p:spPr>
        <p:txBody>
          <a:bodyPr>
            <a:normAutofit/>
          </a:bodyPr>
          <a:lstStyle/>
          <a:p>
            <a:r>
              <a:rPr lang="ru-RU" sz="2200" dirty="0" smtClean="0"/>
              <a:t>Структура компании</a:t>
            </a:r>
            <a:endParaRPr lang="ru-RU" sz="2200" b="1" dirty="0"/>
          </a:p>
        </p:txBody>
      </p:sp>
      <p:sp>
        <p:nvSpPr>
          <p:cNvPr id="8" name="Стрелка вправо 7"/>
          <p:cNvSpPr/>
          <p:nvPr/>
        </p:nvSpPr>
        <p:spPr>
          <a:xfrm>
            <a:off x="1122482" y="1711536"/>
            <a:ext cx="1617784" cy="8909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231897" y="2003124"/>
            <a:ext cx="13989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  <a:t>Пример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862146" y="2341679"/>
            <a:ext cx="2032000" cy="101134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352324" y="2678815"/>
            <a:ext cx="1977424" cy="67420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356101" y="3485786"/>
            <a:ext cx="1973647" cy="68762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352324" y="4291739"/>
            <a:ext cx="1977424" cy="72188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337774" y="4291740"/>
            <a:ext cx="2074984" cy="72188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337774" y="3485786"/>
            <a:ext cx="2066195" cy="68762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100" dirty="0">
              <a:solidFill>
                <a:srgbClr val="696A6C"/>
              </a:solidFill>
              <a:latin typeface="Montserrat" pitchFamily="2" charset="0"/>
              <a:ea typeface="+mj-ea"/>
              <a:cs typeface="+mj-cs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337774" y="2678815"/>
            <a:ext cx="2028159" cy="69757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074625" y="2711280"/>
            <a:ext cx="16724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  <a:t>Название Холдинга</a:t>
            </a:r>
          </a:p>
        </p:txBody>
      </p:sp>
      <p:cxnSp>
        <p:nvCxnSpPr>
          <p:cNvPr id="17" name="Прямая со стрелкой 16"/>
          <p:cNvCxnSpPr>
            <a:stCxn id="3" idx="1"/>
            <a:endCxn id="15" idx="3"/>
          </p:cNvCxnSpPr>
          <p:nvPr/>
        </p:nvCxnSpPr>
        <p:spPr>
          <a:xfrm flipH="1">
            <a:off x="4365933" y="2847350"/>
            <a:ext cx="496213" cy="1802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14" idx="3"/>
          </p:cNvCxnSpPr>
          <p:nvPr/>
        </p:nvCxnSpPr>
        <p:spPr>
          <a:xfrm flipH="1">
            <a:off x="4403969" y="3300263"/>
            <a:ext cx="485398" cy="5293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6866791" y="3307639"/>
            <a:ext cx="472832" cy="4047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3" idx="3"/>
            <a:endCxn id="10" idx="1"/>
          </p:cNvCxnSpPr>
          <p:nvPr/>
        </p:nvCxnSpPr>
        <p:spPr>
          <a:xfrm>
            <a:off x="6894146" y="2847350"/>
            <a:ext cx="458178" cy="1685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4416536" y="3362950"/>
            <a:ext cx="1316179" cy="13264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endCxn id="12" idx="1"/>
          </p:cNvCxnSpPr>
          <p:nvPr/>
        </p:nvCxnSpPr>
        <p:spPr>
          <a:xfrm>
            <a:off x="6032367" y="3353020"/>
            <a:ext cx="1319957" cy="12996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567417" y="2718883"/>
            <a:ext cx="16724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  <a:t>Юр лица/компании входящие в холдинг</a:t>
            </a:r>
            <a:endParaRPr lang="ru-RU" sz="1100" dirty="0">
              <a:solidFill>
                <a:srgbClr val="696A6C"/>
              </a:solidFill>
              <a:latin typeface="Montserrat" pitchFamily="2" charset="0"/>
              <a:ea typeface="+mj-ea"/>
              <a:cs typeface="+mj-cs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577413" y="3542280"/>
            <a:ext cx="16724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  <a:t>Юр лица/компании входящие в холдинг</a:t>
            </a:r>
            <a:endParaRPr lang="ru-RU" sz="1100" dirty="0">
              <a:solidFill>
                <a:srgbClr val="696A6C"/>
              </a:solidFill>
              <a:latin typeface="Montserrat" pitchFamily="2" charset="0"/>
              <a:ea typeface="+mj-ea"/>
              <a:cs typeface="+mj-c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565887" y="4344692"/>
            <a:ext cx="16724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  <a:t>Юр лица/компании входящие в холдинг</a:t>
            </a:r>
            <a:endParaRPr lang="ru-RU" sz="1100" dirty="0">
              <a:solidFill>
                <a:srgbClr val="696A6C"/>
              </a:solidFill>
              <a:latin typeface="Montserrat" pitchFamily="2" charset="0"/>
              <a:ea typeface="+mj-ea"/>
              <a:cs typeface="+mj-c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506678" y="2718883"/>
            <a:ext cx="162071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  <a:t>Юр лица/компании входящие в холдинг</a:t>
            </a:r>
            <a:endParaRPr lang="ru-RU" sz="1100" dirty="0">
              <a:solidFill>
                <a:srgbClr val="696A6C"/>
              </a:solidFill>
              <a:latin typeface="Montserrat" pitchFamily="2" charset="0"/>
              <a:ea typeface="+mj-ea"/>
              <a:cs typeface="+mj-c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506678" y="3519761"/>
            <a:ext cx="16724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  <a:t>Юр лица/компании входящие в холдинг</a:t>
            </a:r>
            <a:endParaRPr lang="ru-RU" sz="1100" dirty="0">
              <a:solidFill>
                <a:srgbClr val="696A6C"/>
              </a:solidFill>
              <a:latin typeface="Montserrat" pitchFamily="2" charset="0"/>
              <a:ea typeface="+mj-ea"/>
              <a:cs typeface="+mj-c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506678" y="4352599"/>
            <a:ext cx="16724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  <a:t>Юр лица/компании входящие в холдинг</a:t>
            </a:r>
            <a:endParaRPr lang="ru-RU" sz="1100" dirty="0">
              <a:solidFill>
                <a:srgbClr val="696A6C"/>
              </a:solidFill>
              <a:latin typeface="Montserrat" pitchFamily="2" charset="0"/>
              <a:ea typeface="+mj-ea"/>
              <a:cs typeface="+mj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852949" y="1520825"/>
            <a:ext cx="60503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rPr>
              <a:t>Необходимо указать структуру холдинга в случае если компания заявитель является частью холдинга</a:t>
            </a:r>
          </a:p>
        </p:txBody>
      </p:sp>
    </p:spTree>
    <p:extLst>
      <p:ext uri="{BB962C8B-B14F-4D97-AF65-F5344CB8AC3E}">
        <p14:creationId xmlns:p14="http://schemas.microsoft.com/office/powerpoint/2010/main" val="2522016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D5ADF55-2BC7-2C9E-0662-FA2C169F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50864" y="339587"/>
            <a:ext cx="6692774" cy="60957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Опыт кандидата в автомобильном бизнесе</a:t>
            </a:r>
            <a:endParaRPr lang="ru-RU" dirty="0"/>
          </a:p>
        </p:txBody>
      </p:sp>
      <p:graphicFrame>
        <p:nvGraphicFramePr>
          <p:cNvPr id="27" name="Group 1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608103"/>
              </p:ext>
            </p:extLst>
          </p:nvPr>
        </p:nvGraphicFramePr>
        <p:xfrm>
          <a:off x="947738" y="1414952"/>
          <a:ext cx="10490425" cy="4924679"/>
        </p:xfrm>
        <a:graphic>
          <a:graphicData uri="http://schemas.openxmlformats.org/drawingml/2006/table">
            <a:tbl>
              <a:tblPr/>
              <a:tblGrid>
                <a:gridCol w="24629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310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6682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5572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7795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77951">
                  <a:extLst>
                    <a:ext uri="{9D8B030D-6E8A-4147-A177-3AD203B41FA5}">
                      <a16:colId xmlns:a16="http://schemas.microsoft.com/office/drawing/2014/main" xmlns="" val="3253956412"/>
                    </a:ext>
                  </a:extLst>
                </a:gridCol>
                <a:gridCol w="1177951">
                  <a:extLst>
                    <a:ext uri="{9D8B030D-6E8A-4147-A177-3AD203B41FA5}">
                      <a16:colId xmlns:a16="http://schemas.microsoft.com/office/drawing/2014/main" xmlns="" val="3095519726"/>
                    </a:ext>
                  </a:extLst>
                </a:gridCol>
                <a:gridCol w="1177951">
                  <a:extLst>
                    <a:ext uri="{9D8B030D-6E8A-4147-A177-3AD203B41FA5}">
                      <a16:colId xmlns:a16="http://schemas.microsoft.com/office/drawing/2014/main" xmlns="" val="3586230219"/>
                    </a:ext>
                  </a:extLst>
                </a:gridCol>
              </a:tblGrid>
              <a:tr h="315876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Бренды </a:t>
                      </a:r>
                      <a:r>
                        <a:rPr lang="ru-RU" sz="1000" kern="120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в портфолио кандидата</a:t>
                      </a:r>
                      <a:endParaRPr lang="ko-KR" sz="1000" kern="120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7586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Начало </a:t>
                      </a:r>
                      <a:r>
                        <a:rPr lang="ru-RU" sz="1000" kern="120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деятельности</a:t>
                      </a:r>
                      <a:endParaRPr lang="en-US" sz="1000" kern="120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2079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Площадь </a:t>
                      </a:r>
                      <a:r>
                        <a:rPr lang="ru-RU" sz="1000" kern="120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Шоу-</a:t>
                      </a:r>
                      <a:r>
                        <a:rPr lang="ru-RU" sz="1000" kern="1200" dirty="0" err="1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рума</a:t>
                      </a:r>
                      <a:r>
                        <a:rPr lang="ru-RU" sz="1000" kern="120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/ сервиса</a:t>
                      </a:r>
                      <a:endParaRPr lang="ko-KR" sz="1000" kern="120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6797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Тип </a:t>
                      </a:r>
                      <a:r>
                        <a:rPr lang="ru-RU" sz="1000" kern="120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дилерского </a:t>
                      </a:r>
                      <a:r>
                        <a:rPr lang="ru-RU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центра (</a:t>
                      </a:r>
                      <a:r>
                        <a:rPr lang="ru-RU" sz="1000" kern="1200" dirty="0" err="1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Монобренд</a:t>
                      </a:r>
                      <a:r>
                        <a:rPr lang="ru-RU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/</a:t>
                      </a:r>
                      <a:r>
                        <a:rPr lang="ru-RU" sz="1000" kern="1200" dirty="0" err="1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Мультибренда</a:t>
                      </a:r>
                      <a:r>
                        <a:rPr lang="ru-RU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)</a:t>
                      </a:r>
                      <a:endParaRPr lang="ko-KR" sz="1000" kern="120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800" b="0" i="0" kern="1200" baseline="0" noProof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800" b="0" i="0" kern="1200" baseline="0" noProof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800" b="0" i="0" kern="1200" baseline="0" noProof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800" b="0" i="0" kern="1200" baseline="0" noProof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800" b="0" i="0" kern="1200" baseline="0" noProof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800" b="0" i="0" kern="1200" baseline="0" noProof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800" b="0" i="0" kern="1200" baseline="0" noProof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52674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Продажи 2020, </a:t>
                      </a:r>
                      <a:r>
                        <a:rPr lang="ru-RU" sz="1000" kern="1200" dirty="0" err="1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шт</a:t>
                      </a:r>
                      <a:r>
                        <a:rPr lang="ru-RU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 / Доля ДЦ в городе</a:t>
                      </a: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739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Продажи </a:t>
                      </a:r>
                      <a:r>
                        <a:rPr lang="en-US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20</a:t>
                      </a:r>
                      <a:r>
                        <a:rPr lang="ru-RU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23</a:t>
                      </a:r>
                      <a:r>
                        <a:rPr lang="en-US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, </a:t>
                      </a:r>
                      <a:r>
                        <a:rPr lang="ru-RU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 </a:t>
                      </a:r>
                      <a:r>
                        <a:rPr lang="ru-RU" sz="1000" kern="1200" dirty="0" err="1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шт</a:t>
                      </a:r>
                      <a:r>
                        <a:rPr lang="ru-RU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 / Доля ДЦ в городе</a:t>
                      </a:r>
                      <a:endParaRPr lang="ko-KR" altLang="en-US" sz="1000" kern="1200" dirty="0" smtClean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</a:tr>
              <a:tr h="3592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Продажи </a:t>
                      </a:r>
                      <a:r>
                        <a:rPr lang="en-US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20</a:t>
                      </a:r>
                      <a:r>
                        <a:rPr lang="ru-RU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24</a:t>
                      </a:r>
                      <a:r>
                        <a:rPr lang="en-US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, </a:t>
                      </a:r>
                      <a:r>
                        <a:rPr lang="ru-RU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 </a:t>
                      </a:r>
                      <a:r>
                        <a:rPr lang="ru-RU" sz="1000" kern="1200" dirty="0" err="1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шт</a:t>
                      </a:r>
                      <a:r>
                        <a:rPr lang="ru-RU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 / Доля ДЦ в городе</a:t>
                      </a:r>
                      <a:endParaRPr lang="ko-KR" altLang="en-US" sz="1000" kern="1200" dirty="0" smtClean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</a:tr>
              <a:tr h="4082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Продажи </a:t>
                      </a:r>
                      <a:r>
                        <a:rPr lang="en-US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20</a:t>
                      </a:r>
                      <a:r>
                        <a:rPr lang="ru-RU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25</a:t>
                      </a:r>
                      <a:r>
                        <a:rPr lang="en-US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, </a:t>
                      </a:r>
                      <a:r>
                        <a:rPr lang="ru-RU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 </a:t>
                      </a:r>
                      <a:r>
                        <a:rPr lang="ru-RU" sz="1000" kern="1200" dirty="0" err="1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шт</a:t>
                      </a:r>
                      <a:r>
                        <a:rPr lang="ru-RU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 / Доля ДЦ в городе</a:t>
                      </a:r>
                      <a:endParaRPr lang="ko-KR" altLang="en-US" sz="1000" kern="1200" dirty="0" smtClean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</a:tr>
              <a:tr h="293914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Количество </a:t>
                      </a:r>
                      <a:r>
                        <a:rPr lang="ru-RU" sz="1000" kern="120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сотрудников</a:t>
                      </a:r>
                      <a:endParaRPr lang="en-US" sz="1000" kern="120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85750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Коэффициент </a:t>
                      </a:r>
                      <a:r>
                        <a:rPr lang="ru-RU" sz="1000" kern="120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текучести кадров (%)</a:t>
                      </a:r>
                      <a:endParaRPr lang="en-US" sz="1000" kern="120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5557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Наличие </a:t>
                      </a:r>
                      <a:r>
                        <a:rPr lang="ru-RU" sz="1000" kern="120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инвестиционных обязательств</a:t>
                      </a:r>
                      <a:endParaRPr lang="en-US" sz="1000" kern="120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0" marR="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800" b="0" i="0" kern="1200" baseline="0" noProof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endParaRPr lang="en-US" sz="800" b="0" i="0" kern="1200" baseline="0" noProof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en-US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269610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10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Фотографии дилерского центра</a:t>
                      </a:r>
                      <a:endParaRPr lang="en-US" sz="1000" kern="120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8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804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D5ADF55-2BC7-2C9E-0662-FA2C169F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5518433-EF96-DA7B-8A64-C12307373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339587"/>
            <a:ext cx="8189724" cy="609577"/>
          </a:xfrm>
        </p:spPr>
        <p:txBody>
          <a:bodyPr>
            <a:normAutofit/>
          </a:bodyPr>
          <a:lstStyle/>
          <a:p>
            <a:r>
              <a:rPr lang="ru-RU" sz="2200" dirty="0" smtClean="0"/>
              <a:t>Расположение дилерских центров в городе</a:t>
            </a:r>
            <a:endParaRPr lang="ru-RU" sz="2200" b="1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399768" y="1633011"/>
            <a:ext cx="5825085" cy="148389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dirty="0" smtClean="0">
                <a:solidFill>
                  <a:srgbClr val="696A6C"/>
                </a:solidFill>
                <a:latin typeface="Montserrat" pitchFamily="2" charset="0"/>
              </a:rPr>
              <a:t>Пожалуйста, разместите карту города с указанием мест размещения дилерских центров  и предлагаемого</a:t>
            </a:r>
            <a:r>
              <a:rPr lang="en-US" sz="1200" dirty="0" smtClean="0">
                <a:solidFill>
                  <a:srgbClr val="696A6C"/>
                </a:solidFill>
                <a:latin typeface="Montserrat" pitchFamily="2" charset="0"/>
              </a:rPr>
              <a:t> </a:t>
            </a:r>
            <a:r>
              <a:rPr lang="ru-RU" sz="1200" dirty="0" smtClean="0">
                <a:solidFill>
                  <a:srgbClr val="696A6C"/>
                </a:solidFill>
                <a:latin typeface="Montserrat" pitchFamily="2" charset="0"/>
              </a:rPr>
              <a:t>здания </a:t>
            </a:r>
            <a:r>
              <a:rPr lang="en-US" sz="1200" dirty="0" smtClean="0">
                <a:solidFill>
                  <a:srgbClr val="696A6C"/>
                </a:solidFill>
                <a:latin typeface="Montserrat" pitchFamily="2" charset="0"/>
              </a:rPr>
              <a:t>EVOLUTE (</a:t>
            </a:r>
            <a:r>
              <a:rPr lang="ru-RU" sz="1200" dirty="0" smtClean="0">
                <a:solidFill>
                  <a:srgbClr val="696A6C"/>
                </a:solidFill>
                <a:latin typeface="Montserrat" pitchFamily="2" charset="0"/>
              </a:rPr>
              <a:t>по аналогии с образцом</a:t>
            </a:r>
            <a:r>
              <a:rPr lang="en-US" sz="1200" dirty="0" smtClean="0">
                <a:solidFill>
                  <a:srgbClr val="696A6C"/>
                </a:solidFill>
                <a:latin typeface="Montserrat" pitchFamily="2" charset="0"/>
              </a:rPr>
              <a:t>)</a:t>
            </a:r>
            <a:r>
              <a:rPr lang="ru-RU" sz="1200" dirty="0" smtClean="0">
                <a:solidFill>
                  <a:srgbClr val="696A6C"/>
                </a:solidFill>
                <a:latin typeface="Montserrat" pitchFamily="2" charset="0"/>
              </a:rPr>
              <a:t> с указанием автомобильных</a:t>
            </a:r>
            <a:r>
              <a:rPr lang="en-US" sz="1200" dirty="0" smtClean="0">
                <a:solidFill>
                  <a:srgbClr val="696A6C"/>
                </a:solidFill>
                <a:latin typeface="Montserrat" pitchFamily="2" charset="0"/>
              </a:rPr>
              <a:t> </a:t>
            </a:r>
            <a:r>
              <a:rPr lang="ru-RU" sz="1200" dirty="0" smtClean="0">
                <a:solidFill>
                  <a:srgbClr val="696A6C"/>
                </a:solidFill>
                <a:latin typeface="Montserrat" pitchFamily="2" charset="0"/>
              </a:rPr>
              <a:t>локаций и расстояния от ближайших ДЦ до предлагаемого здания </a:t>
            </a:r>
            <a:r>
              <a:rPr lang="en-US" sz="1200" dirty="0" smtClean="0">
                <a:solidFill>
                  <a:srgbClr val="696A6C"/>
                </a:solidFill>
                <a:latin typeface="Montserrat" pitchFamily="2" charset="0"/>
              </a:rPr>
              <a:t>Evolute</a:t>
            </a:r>
            <a:endParaRPr lang="ru-RU" sz="1200" dirty="0">
              <a:solidFill>
                <a:srgbClr val="696A6C"/>
              </a:solidFill>
              <a:latin typeface="Montserrat" pitchFamily="2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388" t="4133" b="3592"/>
          <a:stretch/>
        </p:blipFill>
        <p:spPr>
          <a:xfrm>
            <a:off x="965200" y="1536701"/>
            <a:ext cx="4332968" cy="4597400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1513114" y="5039832"/>
            <a:ext cx="293914" cy="304800"/>
          </a:xfrm>
          <a:prstGeom prst="ellipse">
            <a:avLst/>
          </a:prstGeom>
          <a:solidFill>
            <a:srgbClr val="1B295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20B0604020202020204" charset="-52"/>
                <a:ea typeface="+mn-ea"/>
                <a:cs typeface="+mn-cs"/>
              </a:rPr>
              <a:t>1</a:t>
            </a:r>
          </a:p>
        </p:txBody>
      </p:sp>
      <p:sp>
        <p:nvSpPr>
          <p:cNvPr id="8" name="Овал 7"/>
          <p:cNvSpPr/>
          <p:nvPr/>
        </p:nvSpPr>
        <p:spPr>
          <a:xfrm>
            <a:off x="2191883" y="4279127"/>
            <a:ext cx="293914" cy="304800"/>
          </a:xfrm>
          <a:prstGeom prst="ellipse">
            <a:avLst/>
          </a:prstGeom>
          <a:solidFill>
            <a:srgbClr val="1B295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20B0604020202020204" charset="-52"/>
                <a:ea typeface="+mn-ea"/>
                <a:cs typeface="+mn-cs"/>
              </a:rPr>
              <a:t>2</a:t>
            </a:r>
          </a:p>
        </p:txBody>
      </p:sp>
      <p:sp>
        <p:nvSpPr>
          <p:cNvPr id="9" name="Овал 8"/>
          <p:cNvSpPr/>
          <p:nvPr/>
        </p:nvSpPr>
        <p:spPr>
          <a:xfrm>
            <a:off x="2786743" y="3517127"/>
            <a:ext cx="293914" cy="304800"/>
          </a:xfrm>
          <a:prstGeom prst="ellipse">
            <a:avLst/>
          </a:prstGeom>
          <a:solidFill>
            <a:srgbClr val="FF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20B0604020202020204" charset="-52"/>
                <a:ea typeface="+mn-ea"/>
                <a:cs typeface="+mn-cs"/>
              </a:rPr>
              <a:t>3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5298168" y="3944205"/>
            <a:ext cx="6642683" cy="1107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dirty="0">
                <a:solidFill>
                  <a:srgbClr val="696A6C"/>
                </a:solidFill>
                <a:latin typeface="Montserrat" pitchFamily="2" charset="0"/>
              </a:rPr>
              <a:t>1 – бренд «А»</a:t>
            </a:r>
          </a:p>
          <a:p>
            <a:r>
              <a:rPr lang="ru-RU" sz="1400" dirty="0">
                <a:solidFill>
                  <a:srgbClr val="696A6C"/>
                </a:solidFill>
                <a:latin typeface="Montserrat" pitchFamily="2" charset="0"/>
              </a:rPr>
              <a:t>2 – бренд «Б»</a:t>
            </a:r>
          </a:p>
          <a:p>
            <a:r>
              <a:rPr lang="ru-RU" sz="1400" dirty="0">
                <a:solidFill>
                  <a:srgbClr val="696A6C"/>
                </a:solidFill>
                <a:latin typeface="Montserrat" pitchFamily="2" charset="0"/>
              </a:rPr>
              <a:t>3 – предложение для </a:t>
            </a:r>
            <a:r>
              <a:rPr lang="en-US" sz="1400" dirty="0">
                <a:solidFill>
                  <a:srgbClr val="696A6C"/>
                </a:solidFill>
                <a:latin typeface="Montserrat" pitchFamily="2" charset="0"/>
              </a:rPr>
              <a:t>EVOLUTE</a:t>
            </a:r>
            <a:r>
              <a:rPr lang="ru-RU" sz="1400" dirty="0">
                <a:solidFill>
                  <a:srgbClr val="696A6C"/>
                </a:solidFill>
                <a:latin typeface="Montserrat" pitchFamily="2" charset="0"/>
              </a:rPr>
              <a:t>, адрес ________________________</a:t>
            </a:r>
          </a:p>
        </p:txBody>
      </p:sp>
      <p:sp>
        <p:nvSpPr>
          <p:cNvPr id="11" name="Стрелка вправо 10"/>
          <p:cNvSpPr/>
          <p:nvPr/>
        </p:nvSpPr>
        <p:spPr>
          <a:xfrm>
            <a:off x="998136" y="1636608"/>
            <a:ext cx="1617784" cy="8909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107551" y="1897419"/>
            <a:ext cx="1398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Пример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590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D5ADF55-2BC7-2C9E-0662-FA2C169F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5518433-EF96-DA7B-8A64-C12307373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339587"/>
            <a:ext cx="8189724" cy="609577"/>
          </a:xfrm>
        </p:spPr>
        <p:txBody>
          <a:bodyPr>
            <a:normAutofit/>
          </a:bodyPr>
          <a:lstStyle/>
          <a:p>
            <a:r>
              <a:rPr lang="ru-RU" sz="2200" dirty="0" smtClean="0"/>
              <a:t>Общая информация о предлагаемом объекте</a:t>
            </a:r>
            <a:endParaRPr lang="ru-RU" sz="2200" b="1" dirty="0"/>
          </a:p>
        </p:txBody>
      </p:sp>
      <p:graphicFrame>
        <p:nvGraphicFramePr>
          <p:cNvPr id="4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957711"/>
              </p:ext>
            </p:extLst>
          </p:nvPr>
        </p:nvGraphicFramePr>
        <p:xfrm>
          <a:off x="947738" y="1484313"/>
          <a:ext cx="10152061" cy="4693811"/>
        </p:xfrm>
        <a:graphic>
          <a:graphicData uri="http://schemas.openxmlformats.org/drawingml/2006/table">
            <a:tbl>
              <a:tblPr/>
              <a:tblGrid>
                <a:gridCol w="1127778"/>
                <a:gridCol w="2623705"/>
                <a:gridCol w="6400578"/>
              </a:tblGrid>
              <a:tr h="50450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Формат </a:t>
                      </a:r>
                      <a:r>
                        <a:rPr lang="ru-RU" sz="900" kern="120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организации здания (нужное подчеркнуть)</a:t>
                      </a:r>
                    </a:p>
                  </a:txBody>
                  <a:tcPr marT="25718" marB="25718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en-US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1. </a:t>
                      </a: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Новое </a:t>
                      </a: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строительство</a:t>
                      </a:r>
                      <a:endParaRPr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  <a:p>
                      <a:pPr marL="160338" marR="0" lvl="0" indent="-160338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2</a:t>
                      </a:r>
                      <a:r>
                        <a:rPr lang="en-US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. </a:t>
                      </a: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Реконструкция</a:t>
                      </a:r>
                      <a:endParaRPr lang="en-US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  <a:p>
                      <a:pPr marL="160338" marR="0" lvl="0" indent="-160338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3</a:t>
                      </a:r>
                      <a:r>
                        <a:rPr lang="en-US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. </a:t>
                      </a:r>
                      <a:r>
                        <a:rPr lang="ru-RU" sz="900" b="0" i="0" kern="1200" baseline="0" dirty="0" err="1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Ребрендинг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</a:tr>
              <a:tr h="310995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Тип </a:t>
                      </a:r>
                      <a:r>
                        <a:rPr lang="ru-RU" sz="900" kern="120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дилерского центра (нужное подчеркнуть)</a:t>
                      </a:r>
                    </a:p>
                  </a:txBody>
                  <a:tcPr marT="25718" marB="25718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Моно-бренд</a:t>
                      </a:r>
                      <a:r>
                        <a:rPr lang="en-US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 </a:t>
                      </a: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/</a:t>
                      </a:r>
                      <a:r>
                        <a:rPr lang="en-US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 </a:t>
                      </a: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Совмещенный / Сити-холл </a:t>
                      </a:r>
                      <a:r>
                        <a:rPr lang="ru-RU" sz="900" b="0" i="0" kern="1200" baseline="0" dirty="0" err="1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шоурум</a:t>
                      </a: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 </a:t>
                      </a:r>
                      <a:endParaRPr lang="en-US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</a:tr>
              <a:tr h="403584">
                <a:tc rowSpan="8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Данные </a:t>
                      </a:r>
                      <a:r>
                        <a:rPr lang="ru-RU" sz="900" kern="120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по помещению</a:t>
                      </a:r>
                    </a:p>
                  </a:txBody>
                  <a:tcPr marT="25718" marB="25718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Адрес предлагаемого здания дилерского центра</a:t>
                      </a:r>
                      <a:endParaRPr lang="ru-RU" sz="900" kern="120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</a:tr>
              <a:tr h="239100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Статус </a:t>
                      </a:r>
                      <a:r>
                        <a:rPr lang="ru-RU" sz="900" kern="120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собственности</a:t>
                      </a:r>
                    </a:p>
                  </a:txBody>
                  <a:tcPr marT="25718" marB="25718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</a:tr>
              <a:tr h="2612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Кадастровый номер участка</a:t>
                      </a:r>
                      <a:endParaRPr lang="ru-RU" sz="900" kern="120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</a:tr>
              <a:tr h="293887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Размер </a:t>
                      </a:r>
                      <a:r>
                        <a:rPr lang="ru-RU" sz="900" kern="120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земельного участка</a:t>
                      </a:r>
                    </a:p>
                  </a:txBody>
                  <a:tcPr marT="25718" marB="25718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Га</a:t>
                      </a:r>
                    </a:p>
                  </a:txBody>
                  <a:tcPr marT="25718" marB="25718" anchor="ctr"/>
                </a:tc>
              </a:tr>
              <a:tr h="651939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Шоу-</a:t>
                      </a:r>
                      <a:r>
                        <a:rPr lang="ru-RU" sz="900" kern="1200" dirty="0" err="1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рум</a:t>
                      </a:r>
                      <a:r>
                        <a:rPr lang="ru-RU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 (включая зону выдачи новых авто)</a:t>
                      </a:r>
                      <a:endParaRPr lang="en-US" sz="900" kern="1200" dirty="0" smtClean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Размер</a:t>
                      </a:r>
                      <a:r>
                        <a:rPr lang="en-US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 : </a:t>
                      </a:r>
                      <a:r>
                        <a:rPr lang="ru-RU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Длина</a:t>
                      </a:r>
                      <a:r>
                        <a:rPr lang="en-US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 * </a:t>
                      </a:r>
                      <a:r>
                        <a:rPr lang="ru-RU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Ширина</a:t>
                      </a:r>
                      <a:r>
                        <a:rPr lang="en-US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)</a:t>
                      </a:r>
                      <a:r>
                        <a:rPr lang="ru-RU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если более 1 этажа, то указать данные по каждому этажу</a:t>
                      </a:r>
                      <a:endParaRPr lang="ru-RU" sz="900" kern="120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ko-KR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㎡ </a:t>
                      </a:r>
                      <a:r>
                        <a:rPr lang="en-US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(  m x   m)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</a:tr>
              <a:tr h="382469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Слесарный </a:t>
                      </a:r>
                      <a:r>
                        <a:rPr lang="ru-RU" sz="900" kern="120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цех</a:t>
                      </a:r>
                      <a:r>
                        <a:rPr lang="en-US" sz="900" kern="120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/>
                      </a:r>
                      <a:br>
                        <a:rPr lang="en-US" sz="900" kern="120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</a:br>
                      <a:r>
                        <a:rPr lang="en-US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(</a:t>
                      </a:r>
                      <a:r>
                        <a:rPr lang="ru-RU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Размер</a:t>
                      </a:r>
                      <a:r>
                        <a:rPr lang="en-US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 : </a:t>
                      </a:r>
                      <a:r>
                        <a:rPr lang="ru-RU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Длина</a:t>
                      </a:r>
                      <a:r>
                        <a:rPr lang="en-US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 * </a:t>
                      </a:r>
                      <a:r>
                        <a:rPr lang="ru-RU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Ширина</a:t>
                      </a:r>
                      <a:r>
                        <a:rPr lang="en-US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)</a:t>
                      </a:r>
                      <a:endParaRPr lang="ru-RU" sz="900" kern="120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ko-KR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㎡ </a:t>
                      </a:r>
                      <a:r>
                        <a:rPr lang="en-US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(  m x   m)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</a:tr>
              <a:tr h="385613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Склад запасных частей</a:t>
                      </a:r>
                      <a:endParaRPr lang="en-US" sz="900" kern="1200" dirty="0" smtClean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(</a:t>
                      </a:r>
                      <a:r>
                        <a:rPr lang="ru-RU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Размер</a:t>
                      </a:r>
                      <a:r>
                        <a:rPr lang="en-US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 : </a:t>
                      </a:r>
                      <a:r>
                        <a:rPr lang="ru-RU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Длина</a:t>
                      </a:r>
                      <a:r>
                        <a:rPr lang="en-US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 * </a:t>
                      </a:r>
                      <a:r>
                        <a:rPr lang="ru-RU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Ширина</a:t>
                      </a:r>
                      <a:r>
                        <a:rPr lang="en-US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)</a:t>
                      </a:r>
                      <a:endParaRPr lang="ru-RU" sz="900" kern="120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ko-KR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㎡ </a:t>
                      </a:r>
                      <a:r>
                        <a:rPr lang="en-US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(  m x   m)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</a:tr>
              <a:tr h="385613">
                <a:tc vMerge="1"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700" b="1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>
                    <a:solidFill>
                      <a:srgbClr val="39235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Кузовной цех </a:t>
                      </a:r>
                      <a:endParaRPr lang="en-US" sz="900" kern="1200" dirty="0" smtClean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(</a:t>
                      </a:r>
                      <a:r>
                        <a:rPr lang="ru-RU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Размер</a:t>
                      </a:r>
                      <a:r>
                        <a:rPr lang="en-US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 : </a:t>
                      </a:r>
                      <a:r>
                        <a:rPr lang="ru-RU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Длина</a:t>
                      </a:r>
                      <a:r>
                        <a:rPr lang="en-US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 * </a:t>
                      </a:r>
                      <a:r>
                        <a:rPr lang="ru-RU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Ширина</a:t>
                      </a:r>
                      <a:r>
                        <a:rPr lang="en-US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)</a:t>
                      </a:r>
                      <a:endParaRPr lang="ru-RU" sz="900" kern="120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㎡ </a:t>
                      </a:r>
                      <a:r>
                        <a:rPr lang="en-US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(  m x   m)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</a:tr>
              <a:tr h="50450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Наличие </a:t>
                      </a:r>
                      <a:r>
                        <a:rPr lang="ru-RU" sz="900" kern="120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коммуникаций (электричество, вода, </a:t>
                      </a:r>
                      <a:r>
                        <a:rPr lang="ru-RU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отопление, подведение резервной линии для размещения быстрых зарядных станций 380Вольт, 3 фазы)</a:t>
                      </a:r>
                      <a:endParaRPr lang="ru-RU" sz="900" kern="120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</a:tr>
              <a:tr h="28507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Срок </a:t>
                      </a:r>
                      <a:r>
                        <a:rPr lang="ru-RU" sz="900" kern="120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готовности к запуску </a:t>
                      </a:r>
                      <a:r>
                        <a:rPr lang="ru-RU" sz="900" kern="120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дилерского центра</a:t>
                      </a:r>
                      <a:endParaRPr lang="ru-RU" sz="900" kern="120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ММ</a:t>
                      </a:r>
                      <a:r>
                        <a:rPr lang="en-US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 </a:t>
                      </a: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/ ГГГГГ</a:t>
                      </a:r>
                    </a:p>
                  </a:txBody>
                  <a:tcPr marT="25718" marB="25718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681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D5ADF55-2BC7-2C9E-0662-FA2C169F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5518433-EF96-DA7B-8A64-C12307373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339587"/>
            <a:ext cx="8788521" cy="609577"/>
          </a:xfrm>
        </p:spPr>
        <p:txBody>
          <a:bodyPr>
            <a:normAutofit/>
          </a:bodyPr>
          <a:lstStyle/>
          <a:p>
            <a:r>
              <a:rPr lang="ru-RU" sz="2200" dirty="0"/>
              <a:t>Прогноз продаж новых автомобилей </a:t>
            </a:r>
            <a:r>
              <a:rPr lang="en-US" sz="2200" dirty="0"/>
              <a:t>EVOLUTE</a:t>
            </a:r>
            <a:endParaRPr lang="ru-RU" sz="2200" dirty="0"/>
          </a:p>
        </p:txBody>
      </p:sp>
      <p:graphicFrame>
        <p:nvGraphicFramePr>
          <p:cNvPr id="8" name="Group 2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8583572"/>
              </p:ext>
            </p:extLst>
          </p:nvPr>
        </p:nvGraphicFramePr>
        <p:xfrm>
          <a:off x="550863" y="1222049"/>
          <a:ext cx="11090281" cy="260050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206376"/>
                <a:gridCol w="803082"/>
                <a:gridCol w="731520"/>
                <a:gridCol w="771277"/>
                <a:gridCol w="803081"/>
                <a:gridCol w="747423"/>
                <a:gridCol w="675861"/>
                <a:gridCol w="803081"/>
                <a:gridCol w="675861"/>
                <a:gridCol w="826936"/>
                <a:gridCol w="836391"/>
                <a:gridCol w="736464"/>
                <a:gridCol w="900001"/>
                <a:gridCol w="572927"/>
              </a:tblGrid>
              <a:tr h="255926">
                <a:tc gridSpan="13"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Прогноз продаж новых автомобилей</a:t>
                      </a:r>
                      <a:r>
                        <a:rPr lang="en-US" sz="900" b="1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 </a:t>
                      </a:r>
                      <a:r>
                        <a:rPr lang="en-US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EVOLUTE </a:t>
                      </a: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202</a:t>
                      </a:r>
                      <a:r>
                        <a:rPr lang="en-US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6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</a:tr>
              <a:tr h="259429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Период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Январь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Февраль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Март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Апрель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Май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Июнь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Июль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Август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Сентябрь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Октябрь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Ноябрь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Декабрь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Итого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</a:tr>
              <a:tr h="311959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Продажи </a:t>
                      </a:r>
                      <a:r>
                        <a:rPr lang="en-US" sz="900" b="0" i="0" kern="1200" baseline="0" dirty="0" err="1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i</a:t>
                      </a:r>
                      <a:r>
                        <a:rPr lang="en-US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-SPACE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</a:tr>
              <a:tr h="2149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Выкуп </a:t>
                      </a:r>
                      <a:r>
                        <a:rPr lang="en-US" sz="900" b="0" i="0" kern="1200" baseline="0" dirty="0" err="1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n-ea"/>
                          <a:cs typeface="+mn-cs"/>
                        </a:rPr>
                        <a:t>i</a:t>
                      </a:r>
                      <a:r>
                        <a:rPr lang="en-US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n-ea"/>
                          <a:cs typeface="+mn-cs"/>
                        </a:rPr>
                        <a:t>-SPACE</a:t>
                      </a:r>
                      <a:endParaRPr lang="ru-RU" sz="900" b="0" i="0" kern="1200" baseline="0" dirty="0" smtClean="0">
                        <a:solidFill>
                          <a:srgbClr val="696A6C"/>
                        </a:solidFill>
                        <a:latin typeface="Montserrat" pitchFamily="2" charset="0"/>
                        <a:ea typeface="+mn-ea"/>
                        <a:cs typeface="+mn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</a:tr>
              <a:tr h="214685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Продажи </a:t>
                      </a:r>
                      <a:r>
                        <a:rPr lang="en-US" sz="900" b="0" i="0" kern="1200" baseline="0" dirty="0" err="1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i</a:t>
                      </a:r>
                      <a:r>
                        <a:rPr lang="en-US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-SKY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</a:tr>
              <a:tr h="1590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n-ea"/>
                          <a:cs typeface="+mn-cs"/>
                        </a:rPr>
                        <a:t>Выкуп </a:t>
                      </a:r>
                      <a:r>
                        <a:rPr lang="en-US" sz="900" b="0" i="0" kern="1200" baseline="0" dirty="0" err="1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n-ea"/>
                          <a:cs typeface="+mn-cs"/>
                        </a:rPr>
                        <a:t>i</a:t>
                      </a:r>
                      <a:r>
                        <a:rPr lang="en-US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n-ea"/>
                          <a:cs typeface="+mn-cs"/>
                        </a:rPr>
                        <a:t>-SKY</a:t>
                      </a:r>
                      <a:endParaRPr lang="ru-RU" sz="900" b="0" i="0" kern="1200" baseline="0" dirty="0" smtClean="0">
                        <a:solidFill>
                          <a:srgbClr val="696A6C"/>
                        </a:solidFill>
                        <a:latin typeface="Montserrat" pitchFamily="2" charset="0"/>
                        <a:ea typeface="+mn-ea"/>
                        <a:cs typeface="+mn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</a:tr>
              <a:tr h="2096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Продажи </a:t>
                      </a:r>
                      <a:r>
                        <a:rPr lang="en-US" sz="900" b="0" i="0" kern="1200" baseline="0" dirty="0" err="1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i</a:t>
                      </a:r>
                      <a:r>
                        <a:rPr lang="en-US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-JOY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</a:tr>
              <a:tr h="1590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n-ea"/>
                          <a:cs typeface="+mn-cs"/>
                        </a:rPr>
                        <a:t>Выкуп </a:t>
                      </a:r>
                      <a:r>
                        <a:rPr lang="en-US" sz="900" b="0" i="0" kern="1200" baseline="0" dirty="0" err="1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n-ea"/>
                          <a:cs typeface="+mn-cs"/>
                        </a:rPr>
                        <a:t>i</a:t>
                      </a:r>
                      <a:r>
                        <a:rPr lang="en-US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n-ea"/>
                          <a:cs typeface="+mn-cs"/>
                        </a:rPr>
                        <a:t>-JOY</a:t>
                      </a:r>
                      <a:endParaRPr lang="ru-RU" sz="900" b="0" i="0" kern="1200" baseline="0" dirty="0" smtClean="0">
                        <a:solidFill>
                          <a:srgbClr val="696A6C"/>
                        </a:solidFill>
                        <a:latin typeface="Montserrat" pitchFamily="2" charset="0"/>
                        <a:ea typeface="+mn-ea"/>
                        <a:cs typeface="+mn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</a:tr>
              <a:tr h="2970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Итого Продажи </a:t>
                      </a:r>
                      <a:r>
                        <a:rPr lang="en-US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EVOLUTE</a:t>
                      </a:r>
                      <a:endParaRPr lang="ru-RU" sz="900" b="0" i="0" kern="1200" baseline="0" dirty="0" smtClean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</a:tr>
              <a:tr h="300562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Итого Выкуп </a:t>
                      </a:r>
                      <a:r>
                        <a:rPr lang="en-US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EVOLUTE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</a:tr>
            </a:tbl>
          </a:graphicData>
        </a:graphic>
      </p:graphicFrame>
      <p:graphicFrame>
        <p:nvGraphicFramePr>
          <p:cNvPr id="4" name="Group 2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5961520"/>
              </p:ext>
            </p:extLst>
          </p:nvPr>
        </p:nvGraphicFramePr>
        <p:xfrm>
          <a:off x="550857" y="3901833"/>
          <a:ext cx="11090281" cy="260050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206376"/>
                <a:gridCol w="803082"/>
                <a:gridCol w="731520"/>
                <a:gridCol w="771277"/>
                <a:gridCol w="803081"/>
                <a:gridCol w="747423"/>
                <a:gridCol w="675861"/>
                <a:gridCol w="803081"/>
                <a:gridCol w="675861"/>
                <a:gridCol w="826936"/>
                <a:gridCol w="836391"/>
                <a:gridCol w="736464"/>
                <a:gridCol w="900001"/>
                <a:gridCol w="572927"/>
              </a:tblGrid>
              <a:tr h="255926">
                <a:tc gridSpan="13"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Прогноз продаж новых автомобилей</a:t>
                      </a:r>
                      <a:r>
                        <a:rPr lang="en-US" sz="900" b="1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 </a:t>
                      </a:r>
                      <a:r>
                        <a:rPr lang="en-US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EVOLUTE </a:t>
                      </a: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2027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</a:tr>
              <a:tr h="259429"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Период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Январь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Февраль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Март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Апрель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Май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Июнь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Июль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Август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Сентябрь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Октябрь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Ноябрь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Декабрь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Итого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8" marB="25718" anchor="ctr"/>
                </a:tc>
              </a:tr>
              <a:tr h="311959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Продажи </a:t>
                      </a:r>
                      <a:r>
                        <a:rPr lang="en-US" sz="900" b="0" i="0" kern="1200" baseline="0" dirty="0" err="1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i</a:t>
                      </a:r>
                      <a:r>
                        <a:rPr lang="en-US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-SPACE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</a:tr>
              <a:tr h="2149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Выкуп </a:t>
                      </a:r>
                      <a:r>
                        <a:rPr lang="en-US" sz="900" b="0" i="0" kern="1200" baseline="0" dirty="0" err="1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n-ea"/>
                          <a:cs typeface="+mn-cs"/>
                        </a:rPr>
                        <a:t>i</a:t>
                      </a:r>
                      <a:r>
                        <a:rPr lang="en-US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n-ea"/>
                          <a:cs typeface="+mn-cs"/>
                        </a:rPr>
                        <a:t>-SPACE</a:t>
                      </a:r>
                      <a:endParaRPr lang="ru-RU" sz="900" b="0" i="0" kern="1200" baseline="0" dirty="0" smtClean="0">
                        <a:solidFill>
                          <a:srgbClr val="696A6C"/>
                        </a:solidFill>
                        <a:latin typeface="Montserrat" pitchFamily="2" charset="0"/>
                        <a:ea typeface="+mn-ea"/>
                        <a:cs typeface="+mn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</a:tr>
              <a:tr h="214685"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Продажи </a:t>
                      </a:r>
                      <a:r>
                        <a:rPr lang="en-US" sz="900" b="0" i="0" kern="1200" baseline="0" dirty="0" err="1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i</a:t>
                      </a:r>
                      <a:r>
                        <a:rPr lang="en-US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-SKY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</a:tr>
              <a:tr h="1590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n-ea"/>
                          <a:cs typeface="+mn-cs"/>
                        </a:rPr>
                        <a:t>Выкуп </a:t>
                      </a:r>
                      <a:r>
                        <a:rPr lang="en-US" sz="900" b="0" i="0" kern="1200" baseline="0" dirty="0" err="1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n-ea"/>
                          <a:cs typeface="+mn-cs"/>
                        </a:rPr>
                        <a:t>i</a:t>
                      </a:r>
                      <a:r>
                        <a:rPr lang="en-US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n-ea"/>
                          <a:cs typeface="+mn-cs"/>
                        </a:rPr>
                        <a:t>-SKY</a:t>
                      </a:r>
                      <a:endParaRPr lang="ru-RU" sz="900" b="0" i="0" kern="1200" baseline="0" dirty="0" smtClean="0">
                        <a:solidFill>
                          <a:srgbClr val="696A6C"/>
                        </a:solidFill>
                        <a:latin typeface="Montserrat" pitchFamily="2" charset="0"/>
                        <a:ea typeface="+mn-ea"/>
                        <a:cs typeface="+mn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</a:tr>
              <a:tr h="2096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Продажи </a:t>
                      </a:r>
                      <a:r>
                        <a:rPr lang="en-US" sz="900" b="0" i="0" kern="1200" baseline="0" dirty="0" err="1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i</a:t>
                      </a:r>
                      <a:r>
                        <a:rPr lang="en-US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-JOY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</a:tr>
              <a:tr h="1590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n-ea"/>
                          <a:cs typeface="+mn-cs"/>
                        </a:rPr>
                        <a:t>Выкуп </a:t>
                      </a:r>
                      <a:r>
                        <a:rPr lang="en-US" sz="900" b="0" i="0" kern="1200" baseline="0" dirty="0" err="1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n-ea"/>
                          <a:cs typeface="+mn-cs"/>
                        </a:rPr>
                        <a:t>i</a:t>
                      </a:r>
                      <a:r>
                        <a:rPr lang="en-US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n-ea"/>
                          <a:cs typeface="+mn-cs"/>
                        </a:rPr>
                        <a:t>-JOY</a:t>
                      </a:r>
                      <a:endParaRPr lang="ru-RU" sz="900" b="0" i="0" kern="1200" baseline="0" dirty="0" smtClean="0">
                        <a:solidFill>
                          <a:srgbClr val="696A6C"/>
                        </a:solidFill>
                        <a:latin typeface="Montserrat" pitchFamily="2" charset="0"/>
                        <a:ea typeface="+mn-ea"/>
                        <a:cs typeface="+mn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</a:tr>
              <a:tr h="2970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Итого Продажи </a:t>
                      </a:r>
                      <a:r>
                        <a:rPr lang="en-US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EVOLUTE</a:t>
                      </a:r>
                      <a:endParaRPr lang="ru-RU" sz="900" b="0" i="0" kern="1200" baseline="0" dirty="0" smtClean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</a:tr>
              <a:tr h="300562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ts val="119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Итого Выкуп </a:t>
                      </a:r>
                      <a:r>
                        <a:rPr lang="en-US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EVOLUTE</a:t>
                      </a: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T="25717" marB="25717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  <a:tc>
                  <a:txBody>
                    <a:bodyPr/>
                    <a:lstStyle/>
                    <a:p>
                      <a:pPr marL="0" marR="0" lvl="0" indent="0" algn="l" defTabSz="914400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None/>
                        <a:defRPr/>
                      </a:pPr>
                      <a:endParaRPr lang="ru-RU" sz="900" b="0" i="0" u="none" strike="noStrike" cap="none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+mn-lt"/>
                        <a:ea typeface="Modern H Medium"/>
                      </a:endParaRPr>
                    </a:p>
                  </a:txBody>
                  <a:tcPr marT="25718" marB="25718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709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D5ADF55-2BC7-2C9E-0662-FA2C169F2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838200" y="204436"/>
            <a:ext cx="10515600" cy="6627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0" i="0" kern="1200" baseline="0">
                <a:solidFill>
                  <a:srgbClr val="696A6C"/>
                </a:solidFill>
                <a:latin typeface="Montserrat" pitchFamily="2" charset="0"/>
                <a:ea typeface="+mj-ea"/>
                <a:cs typeface="+mj-cs"/>
              </a:defRPr>
            </a:lvl1pPr>
          </a:lstStyle>
          <a:p>
            <a:r>
              <a:rPr lang="ru-RU" dirty="0"/>
              <a:t>Прогнозный отчет о прибылях и убытках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3311600"/>
              </p:ext>
            </p:extLst>
          </p:nvPr>
        </p:nvGraphicFramePr>
        <p:xfrm>
          <a:off x="947738" y="1484313"/>
          <a:ext cx="5314421" cy="4678393"/>
        </p:xfrm>
        <a:graphic>
          <a:graphicData uri="http://schemas.openxmlformats.org/drawingml/2006/table">
            <a:tbl>
              <a:tblPr/>
              <a:tblGrid>
                <a:gridCol w="25444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507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7005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94915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37431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Отдел продаж а/м</a:t>
                      </a: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Итого </a:t>
                      </a: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202</a:t>
                      </a:r>
                      <a:r>
                        <a:rPr lang="en-US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6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Итого </a:t>
                      </a: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202</a:t>
                      </a:r>
                      <a:r>
                        <a:rPr lang="en-US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7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900" b="1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Итого </a:t>
                      </a: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202</a:t>
                      </a:r>
                      <a:r>
                        <a:rPr lang="en-US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8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3911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Общие продажи автомобилей (опт + розница), Шт.</a:t>
                      </a:r>
                    </a:p>
                  </a:txBody>
                  <a:tcPr marL="3528" marR="3528" marT="198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593207978"/>
                  </a:ext>
                </a:extLst>
              </a:tr>
              <a:tr h="143123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Розничные продажи Штуки</a:t>
                      </a:r>
                    </a:p>
                  </a:txBody>
                  <a:tcPr marL="3528" marR="3528" marT="198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6978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Розничные продажи Выручка</a:t>
                      </a:r>
                      <a:endParaRPr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3528" marR="3528" marT="198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6977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Розничные продажи Валовая Прибыль</a:t>
                      </a:r>
                      <a:endParaRPr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3528" marR="3528" marT="198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0723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Оптовые продажи Штуки</a:t>
                      </a:r>
                      <a:endParaRPr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3528" marR="3528" marT="198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1075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Оптовые продажи Выручка</a:t>
                      </a:r>
                      <a:endParaRPr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3528" marR="3528" marT="198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66978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Оптовые продажи Валовая Прибыль</a:t>
                      </a:r>
                      <a:endParaRPr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3528" marR="3528" marT="198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69407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Доходы от продажи страховых/кредитных услуг</a:t>
                      </a:r>
                      <a:endParaRPr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3528" marR="3528" marT="198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56596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Продажа аксессуаров</a:t>
                      </a:r>
                    </a:p>
                  </a:txBody>
                  <a:tcPr marL="3528" marR="3528" marT="198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4265188851"/>
                  </a:ext>
                </a:extLst>
              </a:tr>
              <a:tr h="16697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Прочие доходы (ДОП)</a:t>
                      </a:r>
                    </a:p>
                  </a:txBody>
                  <a:tcPr marL="3528" marR="3528" marT="198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3154417424"/>
                  </a:ext>
                </a:extLst>
              </a:tr>
              <a:tr h="174929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Переменные расходы</a:t>
                      </a:r>
                      <a:endParaRPr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3528" marR="3528" marT="198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66978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Расходы на персонал</a:t>
                      </a:r>
                      <a:endParaRPr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3528" marR="3528" marT="198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Постоянные расходы</a:t>
                      </a:r>
                      <a:endParaRPr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3528" marR="3528" marT="198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5118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Итого прибыль от продаж новых а/м</a:t>
                      </a:r>
                    </a:p>
                  </a:txBody>
                  <a:tcPr marL="3528" marR="3528" marT="198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7434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 </a:t>
                      </a:r>
                    </a:p>
                  </a:txBody>
                  <a:tcPr marL="3528" marR="3528" marT="198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5303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Отдел продаж подержанных а/м</a:t>
                      </a: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56326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Продажи Штуки</a:t>
                      </a:r>
                      <a:endParaRPr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3528" marR="3528" marT="198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66978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Продажи Выручка</a:t>
                      </a:r>
                      <a:endParaRPr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3528" marR="3528" marT="198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66977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Продажи Валовая Прибыль</a:t>
                      </a:r>
                      <a:endParaRPr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3528" marR="3528" marT="198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143124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Другие </a:t>
                      </a: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доходы (ДОП+</a:t>
                      </a:r>
                      <a:r>
                        <a:rPr lang="en-US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F&amp;I</a:t>
                      </a: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)</a:t>
                      </a:r>
                      <a:endParaRPr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3528" marR="3528" marT="198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43123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Переменные расходы</a:t>
                      </a:r>
                      <a:endParaRPr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3528" marR="3528" marT="198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51075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Расходы на персонал</a:t>
                      </a:r>
                      <a:endParaRPr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3528" marR="3528" marT="198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74929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Постоянные расходы</a:t>
                      </a:r>
                      <a:endParaRPr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3528" marR="3528" marT="198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30236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Итого прибыль от продаж подержанных а/м</a:t>
                      </a: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</a:tbl>
          </a:graphicData>
        </a:graphic>
      </p:graphicFrame>
      <p:graphicFrame>
        <p:nvGraphicFramePr>
          <p:cNvPr id="8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215955"/>
              </p:ext>
            </p:extLst>
          </p:nvPr>
        </p:nvGraphicFramePr>
        <p:xfrm>
          <a:off x="6377401" y="2793679"/>
          <a:ext cx="4722399" cy="1333861"/>
        </p:xfrm>
        <a:graphic>
          <a:graphicData uri="http://schemas.openxmlformats.org/drawingml/2006/table">
            <a:tbl>
              <a:tblPr/>
              <a:tblGrid>
                <a:gridCol w="22190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871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0261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135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14655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defRPr/>
                      </a:pPr>
                      <a:r>
                        <a:rPr lang="ru-RU" sz="900" b="1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Итоговые данные</a:t>
                      </a: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defRPr/>
                      </a:pPr>
                      <a:r>
                        <a:rPr lang="ru-RU" sz="900" b="1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Итого </a:t>
                      </a: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202</a:t>
                      </a:r>
                      <a:r>
                        <a:rPr lang="en-US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6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defRPr/>
                      </a:pPr>
                      <a:r>
                        <a:rPr lang="ru-RU" sz="900" b="1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Итого </a:t>
                      </a: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202</a:t>
                      </a:r>
                      <a:r>
                        <a:rPr lang="en-US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7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defRPr/>
                      </a:pPr>
                      <a:r>
                        <a:rPr lang="ru-RU" sz="900" b="1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Итого </a:t>
                      </a:r>
                      <a:r>
                        <a:rPr lang="ru-RU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202</a:t>
                      </a:r>
                      <a:r>
                        <a:rPr lang="en-US" sz="900" b="1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8</a:t>
                      </a:r>
                      <a:endParaRPr lang="ru-RU" sz="900" b="1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3528" marR="3528" marT="1985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88090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Итого прибыль отделов</a:t>
                      </a:r>
                      <a:endParaRPr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3528" marR="3528" marT="198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fontAlgn="ctr" latinLnBrk="0" hangingPunct="1"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fontAlgn="ctr" latinLnBrk="0" hangingPunct="1"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fontAlgn="ctr" latinLnBrk="0" hangingPunct="1">
                        <a:defRPr/>
                      </a:pPr>
                      <a:endParaRPr lang="ru-RU" sz="900" b="0" i="0" kern="1200" baseline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6977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Административные расходы</a:t>
                      </a:r>
                      <a:endParaRPr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3528" marR="3528" marT="198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fontAlgn="ctr" latinLnBrk="0" hangingPunct="1"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fontAlgn="ctr" latinLnBrk="0" hangingPunct="1"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fontAlgn="ctr" latinLnBrk="0" hangingPunct="1">
                        <a:defRPr/>
                      </a:pPr>
                      <a:endParaRPr lang="ru-RU" sz="900" b="0" i="0" kern="1200" baseline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4929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Расходы на собственность</a:t>
                      </a:r>
                      <a:endParaRPr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3528" marR="3528" marT="198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fontAlgn="ctr" latinLnBrk="0" hangingPunct="1"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fontAlgn="ctr" latinLnBrk="0" hangingPunct="1"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fontAlgn="ctr" latinLnBrk="0" hangingPunct="1">
                        <a:defRPr/>
                      </a:pPr>
                      <a:endParaRPr lang="ru-RU" sz="900" b="0" i="0" kern="1200" baseline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1075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Проценты уплаченные</a:t>
                      </a:r>
                      <a:endParaRPr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3528" marR="3528" marT="198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fontAlgn="ctr" latinLnBrk="0" hangingPunct="1"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fontAlgn="ctr" latinLnBrk="0" hangingPunct="1"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fontAlgn="ctr" latinLnBrk="0" hangingPunct="1"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66977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Прочие </a:t>
                      </a:r>
                      <a:r>
                        <a:rPr lang="ru-RU" sz="900" b="0" i="0" kern="1200" baseline="0" dirty="0" smtClean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расходы УК</a:t>
                      </a:r>
                      <a:endParaRPr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3528" marR="3528" marT="198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fontAlgn="ctr" latinLnBrk="0" hangingPunct="1"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fontAlgn="ctr" latinLnBrk="0" hangingPunct="1"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fontAlgn="ctr" latinLnBrk="0" hangingPunct="1"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1158">
                <a:tc>
                  <a:txBody>
                    <a:bodyPr/>
                    <a:lstStyle/>
                    <a:p>
                      <a:pPr marL="0" indent="0" algn="ctr" defTabSz="914400" rtl="0" eaLnBrk="1" latinLnBrk="0" hangingPunct="1">
                        <a:defRPr/>
                      </a:pPr>
                      <a:r>
                        <a:rPr lang="ru-RU" sz="900" b="0" i="0" kern="1200" baseline="0" dirty="0">
                          <a:solidFill>
                            <a:srgbClr val="696A6C"/>
                          </a:solidFill>
                          <a:latin typeface="Montserrat" pitchFamily="2" charset="0"/>
                          <a:ea typeface="+mj-ea"/>
                          <a:cs typeface="+mj-cs"/>
                        </a:rPr>
                        <a:t>Итого чистая прибыль периода</a:t>
                      </a:r>
                    </a:p>
                  </a:txBody>
                  <a:tcPr marL="3528" marR="3528" marT="1985" marB="0"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fontAlgn="ctr" latinLnBrk="0" hangingPunct="1"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fontAlgn="ctr" latinLnBrk="0" hangingPunct="1"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l" defTabSz="914400" rtl="0" eaLnBrk="1" fontAlgn="ctr" latinLnBrk="0" hangingPunct="1">
                        <a:defRPr/>
                      </a:pPr>
                      <a:endParaRPr lang="ru-RU" sz="900" b="0" i="0" kern="1200" baseline="0" dirty="0">
                        <a:solidFill>
                          <a:srgbClr val="696A6C"/>
                        </a:solidFill>
                        <a:latin typeface="Montserrat" pitchFamily="2" charset="0"/>
                        <a:ea typeface="+mj-ea"/>
                        <a:cs typeface="+mj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979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evolute">
      <a:dk1>
        <a:srgbClr val="000000"/>
      </a:dk1>
      <a:lt1>
        <a:srgbClr val="FFFFFF"/>
      </a:lt1>
      <a:dk2>
        <a:srgbClr val="686A6C"/>
      </a:dk2>
      <a:lt2>
        <a:srgbClr val="E7E6E6"/>
      </a:lt2>
      <a:accent1>
        <a:srgbClr val="4096DE"/>
      </a:accent1>
      <a:accent2>
        <a:srgbClr val="001F5F"/>
      </a:accent2>
      <a:accent3>
        <a:srgbClr val="DF5A36"/>
      </a:accent3>
      <a:accent4>
        <a:srgbClr val="999999"/>
      </a:accent4>
      <a:accent5>
        <a:srgbClr val="222A34"/>
      </a:accent5>
      <a:accent6>
        <a:srgbClr val="FEFFFF"/>
      </a:accent6>
      <a:hlink>
        <a:srgbClr val="4283C3"/>
      </a:hlink>
      <a:folHlink>
        <a:srgbClr val="FF7601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15732</TotalTime>
  <Words>992</Words>
  <Application>Microsoft Office PowerPoint</Application>
  <PresentationFormat>Широкоэкранный</PresentationFormat>
  <Paragraphs>238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Calibri</vt:lpstr>
      <vt:lpstr>Montserrat</vt:lpstr>
      <vt:lpstr>Open Sans Light</vt:lpstr>
      <vt:lpstr>Arial</vt:lpstr>
      <vt:lpstr>Corbel</vt:lpstr>
      <vt:lpstr>맑은 고딕</vt:lpstr>
      <vt:lpstr>Modern H Medium</vt:lpstr>
      <vt:lpstr>Open Sans</vt:lpstr>
      <vt:lpstr>Тема Office</vt:lpstr>
      <vt:lpstr>Презентация PowerPoint</vt:lpstr>
      <vt:lpstr>Общая информация</vt:lpstr>
      <vt:lpstr>Структура собственности заявителя</vt:lpstr>
      <vt:lpstr>Структура компании</vt:lpstr>
      <vt:lpstr>Опыт кандидата в автомобильном бизнесе</vt:lpstr>
      <vt:lpstr>Расположение дилерских центров в городе</vt:lpstr>
      <vt:lpstr>Общая информация о предлагаемом объекте</vt:lpstr>
      <vt:lpstr>Прогноз продаж новых автомобилей EVOLUTE</vt:lpstr>
      <vt:lpstr>Презентация PowerPoint</vt:lpstr>
      <vt:lpstr>Информация о бюджете для бизнеса</vt:lpstr>
      <vt:lpstr>Бюджет на маркетинг</vt:lpstr>
      <vt:lpstr>Презентация PowerPoint</vt:lpstr>
      <vt:lpstr>Генеральный план территории</vt:lpstr>
      <vt:lpstr>План дилерского центра</vt:lpstr>
      <vt:lpstr>Фото предлагаемого здания снаружи и прилегающей территории</vt:lpstr>
      <vt:lpstr>Фото предлагаемого шоу-рума</vt:lpstr>
      <vt:lpstr>Фото сервисной зоны включая склад запасных частей и мойку</vt:lpstr>
      <vt:lpstr>Фото малярно-кузовной зоны</vt:lpstr>
      <vt:lpstr>План размещения наружной идентификации</vt:lpstr>
      <vt:lpstr>Спасибо!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Абраков Денис Михайлович</cp:lastModifiedBy>
  <cp:revision>100</cp:revision>
  <dcterms:created xsi:type="dcterms:W3CDTF">2022-10-10T08:34:26Z</dcterms:created>
  <dcterms:modified xsi:type="dcterms:W3CDTF">2026-02-12T08:30:18Z</dcterms:modified>
</cp:coreProperties>
</file>